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70" r:id="rId3"/>
    <p:sldId id="271" r:id="rId4"/>
    <p:sldId id="272" r:id="rId5"/>
    <p:sldId id="311" r:id="rId6"/>
    <p:sldId id="1314" r:id="rId7"/>
    <p:sldId id="1324" r:id="rId8"/>
    <p:sldId id="1320" r:id="rId9"/>
    <p:sldId id="1315" r:id="rId10"/>
    <p:sldId id="1321" r:id="rId11"/>
    <p:sldId id="1319" r:id="rId12"/>
    <p:sldId id="1316" r:id="rId13"/>
    <p:sldId id="1317" r:id="rId14"/>
    <p:sldId id="1318" r:id="rId15"/>
    <p:sldId id="1325" r:id="rId16"/>
    <p:sldId id="276" r:id="rId17"/>
    <p:sldId id="291" r:id="rId1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9D27"/>
    <a:srgbClr val="0B5FA4"/>
    <a:srgbClr val="001965"/>
    <a:srgbClr val="2A91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36" autoAdjust="0"/>
    <p:restoredTop sz="84964" autoAdjust="0"/>
  </p:normalViewPr>
  <p:slideViewPr>
    <p:cSldViewPr snapToGrid="0">
      <p:cViewPr varScale="1">
        <p:scale>
          <a:sx n="146" d="100"/>
          <a:sy n="146" d="100"/>
        </p:scale>
        <p:origin x="1656"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Foglio_di_lavoro_di_Microsoft_Excel.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Foglio_di_lavoro_di_Microsoft_Excel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Series 1</c:v>
                </c:pt>
              </c:strCache>
            </c:strRef>
          </c:tx>
          <c:spPr>
            <a:ln w="25400" cap="rnd">
              <a:noFill/>
              <a:round/>
            </a:ln>
            <a:effectLst/>
          </c:spPr>
          <c:marker>
            <c:symbol val="circle"/>
            <c:size val="5"/>
            <c:spPr>
              <a:solidFill>
                <a:schemeClr val="accent1"/>
              </a:solidFill>
              <a:ln w="9525">
                <a:solidFill>
                  <a:schemeClr val="accent1"/>
                </a:solidFill>
              </a:ln>
              <a:effectLst/>
            </c:spPr>
          </c:marker>
          <c:dPt>
            <c:idx val="0"/>
            <c:marker>
              <c:symbol val="circle"/>
              <c:size val="5"/>
              <c:spPr>
                <a:solidFill>
                  <a:schemeClr val="accent1"/>
                </a:solidFill>
                <a:ln w="9525">
                  <a:solidFill>
                    <a:schemeClr val="accent1"/>
                  </a:solidFill>
                </a:ln>
                <a:effectLst/>
              </c:spPr>
            </c:marker>
            <c:bubble3D val="0"/>
            <c:spPr>
              <a:ln w="25400" cap="rnd">
                <a:noFill/>
                <a:round/>
              </a:ln>
              <a:effectLst/>
            </c:spPr>
            <c:extLst>
              <c:ext xmlns:c16="http://schemas.microsoft.com/office/drawing/2014/chart" uri="{C3380CC4-5D6E-409C-BE32-E72D297353CC}">
                <c16:uniqueId val="{00000001-612D-4F00-898A-05DED20957D2}"/>
              </c:ext>
            </c:extLst>
          </c:dPt>
          <c:dPt>
            <c:idx val="1"/>
            <c:marker>
              <c:symbol val="circle"/>
              <c:size val="5"/>
              <c:spPr>
                <a:solidFill>
                  <a:schemeClr val="accent1"/>
                </a:solidFill>
                <a:ln w="9525">
                  <a:solidFill>
                    <a:schemeClr val="accent1"/>
                  </a:solidFill>
                </a:ln>
                <a:effectLst/>
              </c:spPr>
            </c:marker>
            <c:bubble3D val="0"/>
            <c:spPr>
              <a:ln w="25400" cap="rnd">
                <a:noFill/>
                <a:round/>
              </a:ln>
              <a:effectLst/>
            </c:spPr>
            <c:extLst>
              <c:ext xmlns:c16="http://schemas.microsoft.com/office/drawing/2014/chart" uri="{C3380CC4-5D6E-409C-BE32-E72D297353CC}">
                <c16:uniqueId val="{00000003-612D-4F00-898A-05DED20957D2}"/>
              </c:ext>
            </c:extLst>
          </c:dPt>
          <c:dPt>
            <c:idx val="2"/>
            <c:marker>
              <c:symbol val="circle"/>
              <c:size val="5"/>
              <c:spPr>
                <a:solidFill>
                  <a:schemeClr val="accent1"/>
                </a:solidFill>
                <a:ln w="9525">
                  <a:solidFill>
                    <a:schemeClr val="accent1"/>
                  </a:solidFill>
                </a:ln>
                <a:effectLst/>
              </c:spPr>
            </c:marker>
            <c:bubble3D val="0"/>
            <c:spPr>
              <a:ln w="25400" cap="rnd">
                <a:noFill/>
                <a:round/>
              </a:ln>
              <a:effectLst/>
            </c:spPr>
            <c:extLst>
              <c:ext xmlns:c16="http://schemas.microsoft.com/office/drawing/2014/chart" uri="{C3380CC4-5D6E-409C-BE32-E72D297353CC}">
                <c16:uniqueId val="{00000005-612D-4F00-898A-05DED20957D2}"/>
              </c:ext>
            </c:extLst>
          </c:dPt>
          <c:dPt>
            <c:idx val="3"/>
            <c:marker>
              <c:symbol val="circle"/>
              <c:size val="5"/>
              <c:spPr>
                <a:solidFill>
                  <a:schemeClr val="accent1"/>
                </a:solidFill>
                <a:ln w="9525">
                  <a:solidFill>
                    <a:schemeClr val="accent1"/>
                  </a:solidFill>
                </a:ln>
                <a:effectLst/>
              </c:spPr>
            </c:marker>
            <c:bubble3D val="0"/>
            <c:spPr>
              <a:ln w="25400" cap="rnd">
                <a:noFill/>
                <a:round/>
              </a:ln>
              <a:effectLst/>
            </c:spPr>
            <c:extLst>
              <c:ext xmlns:c16="http://schemas.microsoft.com/office/drawing/2014/chart" uri="{C3380CC4-5D6E-409C-BE32-E72D297353CC}">
                <c16:uniqueId val="{00000007-612D-4F00-898A-05DED20957D2}"/>
              </c:ext>
            </c:extLst>
          </c:dPt>
          <c:dPt>
            <c:idx val="4"/>
            <c:marker>
              <c:symbol val="circle"/>
              <c:size val="5"/>
              <c:spPr>
                <a:solidFill>
                  <a:schemeClr val="accent1"/>
                </a:solidFill>
                <a:ln w="9525">
                  <a:solidFill>
                    <a:schemeClr val="accent1"/>
                  </a:solidFill>
                </a:ln>
                <a:effectLst/>
              </c:spPr>
            </c:marker>
            <c:bubble3D val="0"/>
            <c:spPr>
              <a:ln w="25400" cap="rnd">
                <a:noFill/>
                <a:round/>
              </a:ln>
              <a:effectLst/>
            </c:spPr>
            <c:extLst>
              <c:ext xmlns:c16="http://schemas.microsoft.com/office/drawing/2014/chart" uri="{C3380CC4-5D6E-409C-BE32-E72D297353CC}">
                <c16:uniqueId val="{00000009-612D-4F00-898A-05DED20957D2}"/>
              </c:ext>
            </c:extLst>
          </c:dPt>
          <c:xVal>
            <c:strRef>
              <c:f>Sheet1!$A$2:$A$6</c:f>
              <c:strCache>
                <c:ptCount val="5"/>
                <c:pt idx="0">
                  <c:v>Vehicle</c:v>
                </c:pt>
                <c:pt idx="1">
                  <c:v>GLP-1</c:v>
                </c:pt>
                <c:pt idx="2">
                  <c:v>GIP</c:v>
                </c:pt>
                <c:pt idx="3">
                  <c:v>TZP</c:v>
                </c:pt>
                <c:pt idx="4">
                  <c:v>GIP +
GLP-1</c:v>
                </c:pt>
              </c:strCache>
            </c:strRef>
          </c:xVal>
          <c:yVal>
            <c:numRef>
              <c:f>Sheet1!$B$2:$B$6</c:f>
              <c:numCache>
                <c:formatCode>General</c:formatCode>
                <c:ptCount val="5"/>
                <c:pt idx="0">
                  <c:v>1.22</c:v>
                </c:pt>
                <c:pt idx="1">
                  <c:v>1.9</c:v>
                </c:pt>
                <c:pt idx="2">
                  <c:v>1.98</c:v>
                </c:pt>
                <c:pt idx="3">
                  <c:v>2.52</c:v>
                </c:pt>
                <c:pt idx="4">
                  <c:v>2.52</c:v>
                </c:pt>
              </c:numCache>
            </c:numRef>
          </c:yVal>
          <c:smooth val="0"/>
          <c:extLst>
            <c:ext xmlns:c16="http://schemas.microsoft.com/office/drawing/2014/chart" uri="{C3380CC4-5D6E-409C-BE32-E72D297353CC}">
              <c16:uniqueId val="{0000000A-612D-4F00-898A-05DED20957D2}"/>
            </c:ext>
          </c:extLst>
        </c:ser>
        <c:dLbls>
          <c:showLegendKey val="0"/>
          <c:showVal val="0"/>
          <c:showCatName val="0"/>
          <c:showSerName val="0"/>
          <c:showPercent val="0"/>
          <c:showBubbleSize val="0"/>
        </c:dLbls>
        <c:axId val="1814260144"/>
        <c:axId val="1759217088"/>
      </c:scatterChart>
      <c:valAx>
        <c:axId val="1814260144"/>
        <c:scaling>
          <c:orientation val="minMax"/>
          <c:max val="-7"/>
          <c:min val="-14"/>
        </c:scaling>
        <c:delete val="0"/>
        <c:axPos val="b"/>
        <c:numFmt formatCode="General" sourceLinked="1"/>
        <c:majorTickMark val="out"/>
        <c:minorTickMark val="none"/>
        <c:tickLblPos val="nextTo"/>
        <c:spPr>
          <a:noFill/>
          <a:ln w="25400" cap="flat" cmpd="sng" algn="ctr">
            <a:solidFill>
              <a:schemeClr val="accent2">
                <a:lumMod val="75000"/>
              </a:schemeClr>
            </a:solidFill>
            <a:round/>
          </a:ln>
          <a:effectLst/>
        </c:spPr>
        <c:txPr>
          <a:bodyPr rot="-60000000" spcFirstLastPara="1" vertOverflow="ellipsis" vert="horz" wrap="square" anchor="ctr" anchorCtr="1"/>
          <a:lstStyle/>
          <a:p>
            <a:pPr>
              <a:defRPr sz="1600" b="0" i="0" u="none" strike="noStrike" kern="1200" baseline="0">
                <a:solidFill>
                  <a:schemeClr val="accent2">
                    <a:lumMod val="75000"/>
                  </a:schemeClr>
                </a:solidFill>
                <a:latin typeface="+mn-lt"/>
                <a:ea typeface="+mn-ea"/>
                <a:cs typeface="+mn-cs"/>
              </a:defRPr>
            </a:pPr>
            <a:endParaRPr lang="it-IT"/>
          </a:p>
        </c:txPr>
        <c:crossAx val="1759217088"/>
        <c:crossesAt val="0"/>
        <c:crossBetween val="midCat"/>
        <c:majorUnit val="1"/>
      </c:valAx>
      <c:valAx>
        <c:axId val="1759217088"/>
        <c:scaling>
          <c:orientation val="minMax"/>
          <c:max val="120"/>
          <c:min val="0"/>
        </c:scaling>
        <c:delete val="0"/>
        <c:axPos val="l"/>
        <c:numFmt formatCode="General" sourceLinked="0"/>
        <c:majorTickMark val="out"/>
        <c:minorTickMark val="none"/>
        <c:tickLblPos val="nextTo"/>
        <c:spPr>
          <a:noFill/>
          <a:ln w="25400">
            <a:solidFill>
              <a:schemeClr val="accent2">
                <a:lumMod val="75000"/>
              </a:schemeClr>
            </a:solidFill>
          </a:ln>
          <a:effectLst/>
        </c:spPr>
        <c:txPr>
          <a:bodyPr rot="-60000000" spcFirstLastPara="1" vertOverflow="ellipsis" vert="horz" wrap="square" anchor="ctr" anchorCtr="1"/>
          <a:lstStyle/>
          <a:p>
            <a:pPr>
              <a:defRPr sz="1600" b="0" i="0" u="none" strike="noStrike" kern="1200" baseline="0">
                <a:solidFill>
                  <a:schemeClr val="accent2">
                    <a:lumMod val="75000"/>
                  </a:schemeClr>
                </a:solidFill>
                <a:latin typeface="+mn-lt"/>
                <a:ea typeface="+mn-ea"/>
                <a:cs typeface="+mn-cs"/>
              </a:defRPr>
            </a:pPr>
            <a:endParaRPr lang="it-IT"/>
          </a:p>
        </c:txPr>
        <c:crossAx val="1814260144"/>
        <c:crossesAt val="-14"/>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8575">
      <a:noFill/>
    </a:ln>
    <a:effectLst/>
  </c:spPr>
  <c:txPr>
    <a:bodyPr/>
    <a:lstStyle/>
    <a:p>
      <a:pPr>
        <a:defRPr/>
      </a:pPr>
      <a:endParaRPr lang="it-IT"/>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Series 1</c:v>
                </c:pt>
              </c:strCache>
            </c:strRef>
          </c:tx>
          <c:spPr>
            <a:ln w="25400" cap="rnd">
              <a:noFill/>
              <a:round/>
            </a:ln>
            <a:effectLst/>
          </c:spPr>
          <c:marker>
            <c:symbol val="circle"/>
            <c:size val="5"/>
            <c:spPr>
              <a:solidFill>
                <a:schemeClr val="accent1"/>
              </a:solidFill>
              <a:ln w="9525">
                <a:solidFill>
                  <a:schemeClr val="accent1"/>
                </a:solidFill>
              </a:ln>
              <a:effectLst/>
            </c:spPr>
          </c:marker>
          <c:dPt>
            <c:idx val="0"/>
            <c:marker>
              <c:symbol val="circle"/>
              <c:size val="5"/>
              <c:spPr>
                <a:solidFill>
                  <a:schemeClr val="accent1"/>
                </a:solidFill>
                <a:ln w="9525">
                  <a:solidFill>
                    <a:schemeClr val="accent1"/>
                  </a:solidFill>
                </a:ln>
                <a:effectLst/>
              </c:spPr>
            </c:marker>
            <c:bubble3D val="0"/>
            <c:spPr>
              <a:ln w="25400" cap="rnd">
                <a:noFill/>
                <a:round/>
              </a:ln>
              <a:effectLst/>
            </c:spPr>
            <c:extLst>
              <c:ext xmlns:c16="http://schemas.microsoft.com/office/drawing/2014/chart" uri="{C3380CC4-5D6E-409C-BE32-E72D297353CC}">
                <c16:uniqueId val="{00000001-4D5D-4591-B3CE-421CE6CB7F96}"/>
              </c:ext>
            </c:extLst>
          </c:dPt>
          <c:dPt>
            <c:idx val="1"/>
            <c:marker>
              <c:symbol val="circle"/>
              <c:size val="5"/>
              <c:spPr>
                <a:solidFill>
                  <a:schemeClr val="accent1"/>
                </a:solidFill>
                <a:ln w="9525">
                  <a:solidFill>
                    <a:schemeClr val="accent1"/>
                  </a:solidFill>
                </a:ln>
                <a:effectLst/>
              </c:spPr>
            </c:marker>
            <c:bubble3D val="0"/>
            <c:spPr>
              <a:ln w="25400" cap="rnd">
                <a:noFill/>
                <a:round/>
              </a:ln>
              <a:effectLst/>
            </c:spPr>
            <c:extLst>
              <c:ext xmlns:c16="http://schemas.microsoft.com/office/drawing/2014/chart" uri="{C3380CC4-5D6E-409C-BE32-E72D297353CC}">
                <c16:uniqueId val="{00000003-4D5D-4591-B3CE-421CE6CB7F96}"/>
              </c:ext>
            </c:extLst>
          </c:dPt>
          <c:dPt>
            <c:idx val="2"/>
            <c:marker>
              <c:symbol val="circle"/>
              <c:size val="5"/>
              <c:spPr>
                <a:solidFill>
                  <a:schemeClr val="accent1"/>
                </a:solidFill>
                <a:ln w="9525">
                  <a:solidFill>
                    <a:schemeClr val="accent1"/>
                  </a:solidFill>
                </a:ln>
                <a:effectLst/>
              </c:spPr>
            </c:marker>
            <c:bubble3D val="0"/>
            <c:spPr>
              <a:ln w="25400" cap="rnd">
                <a:noFill/>
                <a:round/>
              </a:ln>
              <a:effectLst/>
            </c:spPr>
            <c:extLst>
              <c:ext xmlns:c16="http://schemas.microsoft.com/office/drawing/2014/chart" uri="{C3380CC4-5D6E-409C-BE32-E72D297353CC}">
                <c16:uniqueId val="{00000005-4D5D-4591-B3CE-421CE6CB7F96}"/>
              </c:ext>
            </c:extLst>
          </c:dPt>
          <c:dPt>
            <c:idx val="3"/>
            <c:marker>
              <c:symbol val="circle"/>
              <c:size val="5"/>
              <c:spPr>
                <a:solidFill>
                  <a:schemeClr val="accent1"/>
                </a:solidFill>
                <a:ln w="9525">
                  <a:solidFill>
                    <a:schemeClr val="accent1"/>
                  </a:solidFill>
                </a:ln>
                <a:effectLst/>
              </c:spPr>
            </c:marker>
            <c:bubble3D val="0"/>
            <c:spPr>
              <a:ln w="25400" cap="rnd">
                <a:noFill/>
                <a:round/>
              </a:ln>
              <a:effectLst/>
            </c:spPr>
            <c:extLst>
              <c:ext xmlns:c16="http://schemas.microsoft.com/office/drawing/2014/chart" uri="{C3380CC4-5D6E-409C-BE32-E72D297353CC}">
                <c16:uniqueId val="{00000007-4D5D-4591-B3CE-421CE6CB7F96}"/>
              </c:ext>
            </c:extLst>
          </c:dPt>
          <c:dPt>
            <c:idx val="4"/>
            <c:marker>
              <c:symbol val="circle"/>
              <c:size val="5"/>
              <c:spPr>
                <a:solidFill>
                  <a:schemeClr val="accent1"/>
                </a:solidFill>
                <a:ln w="9525">
                  <a:solidFill>
                    <a:schemeClr val="accent1"/>
                  </a:solidFill>
                </a:ln>
                <a:effectLst/>
              </c:spPr>
            </c:marker>
            <c:bubble3D val="0"/>
            <c:spPr>
              <a:ln w="25400" cap="rnd">
                <a:noFill/>
                <a:round/>
              </a:ln>
              <a:effectLst/>
            </c:spPr>
            <c:extLst>
              <c:ext xmlns:c16="http://schemas.microsoft.com/office/drawing/2014/chart" uri="{C3380CC4-5D6E-409C-BE32-E72D297353CC}">
                <c16:uniqueId val="{00000009-4D5D-4591-B3CE-421CE6CB7F96}"/>
              </c:ext>
            </c:extLst>
          </c:dPt>
          <c:xVal>
            <c:strRef>
              <c:f>Sheet1!$A$2:$A$6</c:f>
              <c:strCache>
                <c:ptCount val="5"/>
                <c:pt idx="0">
                  <c:v>Vehicle</c:v>
                </c:pt>
                <c:pt idx="1">
                  <c:v>GLP-1</c:v>
                </c:pt>
                <c:pt idx="2">
                  <c:v>GIP</c:v>
                </c:pt>
                <c:pt idx="3">
                  <c:v>TZP</c:v>
                </c:pt>
                <c:pt idx="4">
                  <c:v>GIP +
GLP-1</c:v>
                </c:pt>
              </c:strCache>
            </c:strRef>
          </c:xVal>
          <c:yVal>
            <c:numRef>
              <c:f>Sheet1!$B$2:$B$6</c:f>
              <c:numCache>
                <c:formatCode>General</c:formatCode>
                <c:ptCount val="5"/>
                <c:pt idx="0">
                  <c:v>1.22</c:v>
                </c:pt>
                <c:pt idx="1">
                  <c:v>1.9</c:v>
                </c:pt>
                <c:pt idx="2">
                  <c:v>1.98</c:v>
                </c:pt>
                <c:pt idx="3">
                  <c:v>2.52</c:v>
                </c:pt>
                <c:pt idx="4">
                  <c:v>2.52</c:v>
                </c:pt>
              </c:numCache>
            </c:numRef>
          </c:yVal>
          <c:smooth val="0"/>
          <c:extLst>
            <c:ext xmlns:c16="http://schemas.microsoft.com/office/drawing/2014/chart" uri="{C3380CC4-5D6E-409C-BE32-E72D297353CC}">
              <c16:uniqueId val="{0000000A-4D5D-4591-B3CE-421CE6CB7F96}"/>
            </c:ext>
          </c:extLst>
        </c:ser>
        <c:dLbls>
          <c:showLegendKey val="0"/>
          <c:showVal val="0"/>
          <c:showCatName val="0"/>
          <c:showSerName val="0"/>
          <c:showPercent val="0"/>
          <c:showBubbleSize val="0"/>
        </c:dLbls>
        <c:axId val="1814260144"/>
        <c:axId val="1759217088"/>
      </c:scatterChart>
      <c:valAx>
        <c:axId val="1814260144"/>
        <c:scaling>
          <c:orientation val="minMax"/>
          <c:max val="-6.5"/>
          <c:min val="-14"/>
        </c:scaling>
        <c:delete val="0"/>
        <c:axPos val="b"/>
        <c:numFmt formatCode="General" sourceLinked="1"/>
        <c:majorTickMark val="out"/>
        <c:minorTickMark val="none"/>
        <c:tickLblPos val="nextTo"/>
        <c:spPr>
          <a:noFill/>
          <a:ln w="25400" cap="flat" cmpd="sng" algn="ctr">
            <a:solidFill>
              <a:schemeClr val="accent2">
                <a:lumMod val="75000"/>
              </a:schemeClr>
            </a:solidFill>
            <a:round/>
          </a:ln>
          <a:effectLst/>
        </c:spPr>
        <c:txPr>
          <a:bodyPr rot="-60000000" spcFirstLastPara="1" vertOverflow="ellipsis" vert="horz" wrap="square" anchor="ctr" anchorCtr="1"/>
          <a:lstStyle/>
          <a:p>
            <a:pPr>
              <a:defRPr sz="1600" b="0" i="0" u="none" strike="noStrike" kern="1200" baseline="0">
                <a:solidFill>
                  <a:schemeClr val="accent2">
                    <a:lumMod val="75000"/>
                  </a:schemeClr>
                </a:solidFill>
                <a:latin typeface="+mn-lt"/>
                <a:ea typeface="+mn-ea"/>
                <a:cs typeface="+mn-cs"/>
              </a:defRPr>
            </a:pPr>
            <a:endParaRPr lang="it-IT"/>
          </a:p>
        </c:txPr>
        <c:crossAx val="1759217088"/>
        <c:crossesAt val="0"/>
        <c:crossBetween val="midCat"/>
        <c:majorUnit val="1"/>
      </c:valAx>
      <c:valAx>
        <c:axId val="1759217088"/>
        <c:scaling>
          <c:orientation val="minMax"/>
          <c:max val="120"/>
          <c:min val="0"/>
        </c:scaling>
        <c:delete val="0"/>
        <c:axPos val="l"/>
        <c:numFmt formatCode="General" sourceLinked="0"/>
        <c:majorTickMark val="out"/>
        <c:minorTickMark val="none"/>
        <c:tickLblPos val="nextTo"/>
        <c:spPr>
          <a:noFill/>
          <a:ln w="25400">
            <a:solidFill>
              <a:schemeClr val="accent2">
                <a:lumMod val="75000"/>
              </a:schemeClr>
            </a:solidFill>
          </a:ln>
          <a:effectLst/>
        </c:spPr>
        <c:txPr>
          <a:bodyPr rot="-60000000" spcFirstLastPara="1" vertOverflow="ellipsis" vert="horz" wrap="square" anchor="ctr" anchorCtr="1"/>
          <a:lstStyle/>
          <a:p>
            <a:pPr>
              <a:defRPr sz="1600" b="0" i="0" u="none" strike="noStrike" kern="1200" baseline="0">
                <a:solidFill>
                  <a:schemeClr val="accent2">
                    <a:lumMod val="75000"/>
                  </a:schemeClr>
                </a:solidFill>
                <a:latin typeface="+mn-lt"/>
                <a:ea typeface="+mn-ea"/>
                <a:cs typeface="+mn-cs"/>
              </a:defRPr>
            </a:pPr>
            <a:endParaRPr lang="it-IT"/>
          </a:p>
        </c:txPr>
        <c:crossAx val="1814260144"/>
        <c:crossesAt val="-14"/>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8575">
      <a:noFill/>
    </a:ln>
    <a:effectLst/>
  </c:spPr>
  <c:txPr>
    <a:bodyPr/>
    <a:lstStyle/>
    <a:p>
      <a:pPr>
        <a:defRPr/>
      </a:pPr>
      <a:endParaRPr lang="it-IT"/>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57B382-ADEC-E64F-94D2-4C98B395B976}" type="datetimeFigureOut">
              <a:rPr lang="it-IT" smtClean="0"/>
              <a:t>28/10/25</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F2F2CA-690F-C644-8B88-DF12A9EBC2E6}" type="slidenum">
              <a:rPr lang="it-IT" smtClean="0"/>
              <a:t>‹N›</a:t>
            </a:fld>
            <a:endParaRPr lang="it-IT"/>
          </a:p>
        </p:txBody>
      </p:sp>
    </p:spTree>
    <p:extLst>
      <p:ext uri="{BB962C8B-B14F-4D97-AF65-F5344CB8AC3E}">
        <p14:creationId xmlns:p14="http://schemas.microsoft.com/office/powerpoint/2010/main" val="3689846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Font typeface="+mj-lt"/>
              <a:buNone/>
            </a:pPr>
            <a:r>
              <a:rPr lang="en-GB" b="1" i="0" dirty="0">
                <a:solidFill>
                  <a:schemeClr val="tx1"/>
                </a:solidFill>
              </a:rPr>
              <a:t>Abbreviations</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GB" dirty="0" err="1">
                <a:latin typeface="Arial"/>
                <a:cs typeface="Arial"/>
              </a:rPr>
              <a:t>cAMP</a:t>
            </a:r>
            <a:r>
              <a:rPr lang="en-GB" dirty="0">
                <a:latin typeface="Arial"/>
                <a:cs typeface="Arial"/>
              </a:rPr>
              <a:t> = cyclic adenosine monophosphate; GIP = glucose-dependent </a:t>
            </a:r>
            <a:r>
              <a:rPr lang="en-GB" dirty="0" err="1">
                <a:latin typeface="Arial"/>
                <a:cs typeface="Arial"/>
              </a:rPr>
              <a:t>insulinotropic</a:t>
            </a:r>
            <a:r>
              <a:rPr lang="en-GB" dirty="0">
                <a:latin typeface="Arial"/>
                <a:cs typeface="Arial"/>
              </a:rPr>
              <a:t> polypeptide; GLP-1 = glucagon-like peptide-1; </a:t>
            </a:r>
            <a:r>
              <a:rPr lang="en-GB" b="0" dirty="0">
                <a:solidFill>
                  <a:schemeClr val="tx1"/>
                </a:solidFill>
                <a:latin typeface="Arial"/>
                <a:cs typeface="Arial"/>
              </a:rPr>
              <a:t>T2D = type 2 diabetes; </a:t>
            </a:r>
            <a:r>
              <a:rPr lang="en-GB" dirty="0">
                <a:latin typeface="Arial"/>
                <a:cs typeface="Arial"/>
              </a:rPr>
              <a:t>TZP = </a:t>
            </a:r>
            <a:r>
              <a:rPr lang="en-GB" dirty="0" err="1">
                <a:latin typeface="Arial"/>
                <a:cs typeface="Arial"/>
              </a:rPr>
              <a:t>tirzepatide</a:t>
            </a:r>
            <a:r>
              <a:rPr lang="en-GB" dirty="0">
                <a:latin typeface="Arial"/>
                <a:cs typeface="Arial"/>
              </a:rPr>
              <a:t>.</a:t>
            </a:r>
            <a:endParaRPr lang="en-US" dirty="0"/>
          </a:p>
          <a:p>
            <a:pPr marL="0" indent="0">
              <a:buFont typeface="+mj-lt"/>
              <a:buNone/>
            </a:pPr>
            <a:endParaRPr lang="en-GB" b="0" i="0" dirty="0">
              <a:solidFill>
                <a:schemeClr val="tx1"/>
              </a:solidFill>
            </a:endParaRPr>
          </a:p>
          <a:p>
            <a:pPr marL="0" indent="0">
              <a:buFont typeface="+mj-lt"/>
              <a:buNone/>
            </a:pPr>
            <a:r>
              <a:rPr lang="en-GB" b="1" i="0" dirty="0">
                <a:solidFill>
                  <a:schemeClr val="tx1"/>
                </a:solidFill>
              </a:rPr>
              <a:t>Speaker notes</a:t>
            </a:r>
          </a:p>
          <a:p>
            <a:pPr marL="171450" indent="-171450">
              <a:buFont typeface="Arial" panose="020B0604020202020204" pitchFamily="34" charset="0"/>
              <a:buChar char="•"/>
            </a:pPr>
            <a:r>
              <a:rPr lang="en-GB" sz="1000" b="0" i="0" u="none" strike="noStrike" kern="1200" baseline="0" dirty="0">
                <a:solidFill>
                  <a:schemeClr val="tx1"/>
                </a:solidFill>
                <a:latin typeface="Arial" charset="0"/>
                <a:ea typeface="ヒラギノ角ゴ Pro W3" charset="0"/>
                <a:cs typeface="+mn-cs"/>
              </a:rPr>
              <a:t>Prior to administration to healthy volunteers and people with T2D in the phase 1/1b proof-of-concept study, </a:t>
            </a:r>
            <a:r>
              <a:rPr lang="en-GB" sz="1000" b="0" i="0" u="none" strike="noStrike" kern="1200" baseline="0" dirty="0" err="1">
                <a:solidFill>
                  <a:schemeClr val="tx1"/>
                </a:solidFill>
                <a:latin typeface="Arial" charset="0"/>
                <a:ea typeface="ヒラギノ角ゴ Pro W3" charset="0"/>
                <a:cs typeface="+mn-cs"/>
              </a:rPr>
              <a:t>tirzepatide</a:t>
            </a:r>
            <a:r>
              <a:rPr lang="en-GB" sz="1000" b="0" i="0" u="none" strike="noStrike" kern="1200" baseline="0" dirty="0">
                <a:solidFill>
                  <a:schemeClr val="tx1"/>
                </a:solidFill>
                <a:latin typeface="Arial" charset="0"/>
                <a:ea typeface="ヒラギノ角ゴ Pro W3" charset="0"/>
                <a:cs typeface="+mn-cs"/>
              </a:rPr>
              <a:t> was characterized in vitro</a:t>
            </a:r>
          </a:p>
          <a:p>
            <a:pPr marL="171450" indent="-171450">
              <a:buFont typeface="Arial" panose="020B0604020202020204" pitchFamily="34" charset="0"/>
              <a:buChar char="•"/>
            </a:pPr>
            <a:r>
              <a:rPr lang="en-GB" sz="1000" b="0" i="0" u="none" strike="noStrike" kern="1200" baseline="0" dirty="0">
                <a:solidFill>
                  <a:schemeClr val="tx1"/>
                </a:solidFill>
                <a:latin typeface="Arial" charset="0"/>
                <a:ea typeface="ヒラギノ角ゴ Pro W3" charset="0"/>
                <a:cs typeface="+mn-cs"/>
              </a:rPr>
              <a:t>In </a:t>
            </a:r>
            <a:r>
              <a:rPr lang="en-GB" sz="1000" b="0" i="0" u="none" strike="noStrike" kern="1200" baseline="0" dirty="0" err="1">
                <a:solidFill>
                  <a:schemeClr val="tx1"/>
                </a:solidFill>
                <a:latin typeface="Arial" charset="0"/>
                <a:ea typeface="ヒラギノ角ゴ Pro W3" charset="0"/>
                <a:cs typeface="+mn-cs"/>
              </a:rPr>
              <a:t>signaling</a:t>
            </a:r>
            <a:r>
              <a:rPr lang="en-GB" sz="1000" b="0" i="0" u="none" strike="noStrike" kern="1200" baseline="0" dirty="0">
                <a:solidFill>
                  <a:schemeClr val="tx1"/>
                </a:solidFill>
                <a:latin typeface="Arial" charset="0"/>
                <a:ea typeface="ヒラギノ角ゴ Pro W3" charset="0"/>
                <a:cs typeface="+mn-cs"/>
              </a:rPr>
              <a:t> studies using recombinant </a:t>
            </a:r>
            <a:r>
              <a:rPr lang="en-US" dirty="0"/>
              <a:t>cell lines expressing </a:t>
            </a:r>
            <a:r>
              <a:rPr lang="en-GB" sz="1000" b="0" i="0" u="none" strike="noStrike" kern="1200" baseline="0" dirty="0">
                <a:solidFill>
                  <a:schemeClr val="tx1"/>
                </a:solidFill>
                <a:latin typeface="Arial" charset="0"/>
                <a:ea typeface="ヒラギノ角ゴ Pro W3" charset="0"/>
                <a:cs typeface="+mn-cs"/>
              </a:rPr>
              <a:t>GIP receptor or GLP-1 receptor, </a:t>
            </a:r>
            <a:r>
              <a:rPr lang="en-GB" sz="1000" b="0" i="0" u="none" strike="noStrike" kern="1200" baseline="0" dirty="0" err="1">
                <a:solidFill>
                  <a:schemeClr val="tx1"/>
                </a:solidFill>
                <a:latin typeface="Arial" charset="0"/>
                <a:ea typeface="ヒラギノ角ゴ Pro W3" charset="0"/>
                <a:cs typeface="+mn-cs"/>
              </a:rPr>
              <a:t>tirzepatide</a:t>
            </a:r>
            <a:r>
              <a:rPr lang="en-GB" sz="1000" b="0" i="0" u="none" strike="noStrike" kern="1200" baseline="0" dirty="0">
                <a:solidFill>
                  <a:schemeClr val="tx1"/>
                </a:solidFill>
                <a:latin typeface="Arial" charset="0"/>
                <a:ea typeface="ヒラギノ角ゴ Pro W3" charset="0"/>
                <a:cs typeface="+mn-cs"/>
              </a:rPr>
              <a:t> potently stimulated </a:t>
            </a:r>
            <a:r>
              <a:rPr lang="en-GB" sz="1000" b="0" i="0" u="none" strike="noStrike" kern="1200" baseline="0" dirty="0" err="1">
                <a:solidFill>
                  <a:schemeClr val="tx1"/>
                </a:solidFill>
                <a:latin typeface="Arial" charset="0"/>
                <a:ea typeface="ヒラギノ角ゴ Pro W3" charset="0"/>
                <a:cs typeface="+mn-cs"/>
              </a:rPr>
              <a:t>cAMP</a:t>
            </a:r>
            <a:r>
              <a:rPr lang="en-GB" sz="1000" b="0" i="0" u="none" strike="noStrike" kern="1200" baseline="0" dirty="0">
                <a:solidFill>
                  <a:schemeClr val="tx1"/>
                </a:solidFill>
                <a:latin typeface="Arial" charset="0"/>
                <a:ea typeface="ヒラギノ角ゴ Pro W3" charset="0"/>
                <a:cs typeface="+mn-cs"/>
              </a:rPr>
              <a:t> accumulation, an indirect way to measure binding to either receptor</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800" dirty="0">
                <a:effectLst/>
                <a:latin typeface="Segoe UI" panose="020B0502040204020203" pitchFamily="34" charset="0"/>
              </a:rPr>
              <a:t>recombinant cell lines expressing GIP or GLP-1 receptors</a:t>
            </a:r>
            <a:endParaRPr lang="en-US" sz="1800" dirty="0">
              <a:effectLst/>
              <a:latin typeface="Arial" panose="020B0604020202020204" pitchFamily="34" charset="0"/>
            </a:endParaRPr>
          </a:p>
          <a:p>
            <a:pPr marL="171450" indent="-171450">
              <a:buFont typeface="Arial" panose="020B0604020202020204" pitchFamily="34" charset="0"/>
              <a:buChar char="•"/>
            </a:pPr>
            <a:endParaRPr lang="en-GB" sz="1000" b="0" i="0" u="none" strike="noStrike" kern="1200" baseline="0" dirty="0">
              <a:solidFill>
                <a:schemeClr val="tx1"/>
              </a:solidFill>
              <a:latin typeface="Arial" charset="0"/>
              <a:ea typeface="ヒラギノ角ゴ Pro W3" charset="0"/>
              <a:cs typeface="+mn-cs"/>
            </a:endParaRPr>
          </a:p>
          <a:p>
            <a:pPr marL="0" indent="0">
              <a:buFont typeface="Arial" panose="020B0604020202020204" pitchFamily="34" charset="0"/>
              <a:buNone/>
            </a:pPr>
            <a:r>
              <a:rPr lang="en-GB" sz="1000" b="1" i="0" u="none" strike="noStrike" kern="1200" baseline="0" dirty="0">
                <a:solidFill>
                  <a:schemeClr val="tx1"/>
                </a:solidFill>
                <a:latin typeface="Arial" charset="0"/>
                <a:ea typeface="ヒラギノ角ゴ Pro W3" charset="0"/>
                <a:cs typeface="+mn-cs"/>
              </a:rPr>
              <a:t>References</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GB" b="0" i="0" dirty="0" err="1">
                <a:solidFill>
                  <a:schemeClr val="tx1"/>
                </a:solidFill>
              </a:rPr>
              <a:t>Coskun</a:t>
            </a:r>
            <a:r>
              <a:rPr lang="en-GB" b="0" i="0" dirty="0">
                <a:solidFill>
                  <a:schemeClr val="tx1"/>
                </a:solidFill>
              </a:rPr>
              <a:t> T, Sloop KW, </a:t>
            </a:r>
            <a:r>
              <a:rPr lang="en-GB" b="0" i="0" dirty="0" err="1">
                <a:solidFill>
                  <a:schemeClr val="tx1"/>
                </a:solidFill>
              </a:rPr>
              <a:t>Loghin</a:t>
            </a:r>
            <a:r>
              <a:rPr lang="en-GB" b="0" i="0" dirty="0">
                <a:solidFill>
                  <a:schemeClr val="tx1"/>
                </a:solidFill>
              </a:rPr>
              <a:t> C, et al. LY3298176, a novel dual GIP and GLP-1 receptor agonist for the treatment of type 2 diabetes mellitus: from discovery to clinical proof of concept. </a:t>
            </a:r>
            <a:r>
              <a:rPr lang="en-GB" b="0" i="1" dirty="0" err="1">
                <a:solidFill>
                  <a:schemeClr val="tx1"/>
                </a:solidFill>
              </a:rPr>
              <a:t>Mol</a:t>
            </a:r>
            <a:r>
              <a:rPr lang="en-GB" b="0" i="1" dirty="0">
                <a:solidFill>
                  <a:schemeClr val="tx1"/>
                </a:solidFill>
              </a:rPr>
              <a:t> </a:t>
            </a:r>
            <a:r>
              <a:rPr lang="en-GB" b="0" i="1" dirty="0" err="1">
                <a:solidFill>
                  <a:schemeClr val="tx1"/>
                </a:solidFill>
              </a:rPr>
              <a:t>Metab</a:t>
            </a:r>
            <a:r>
              <a:rPr lang="en-GB" b="0" i="0" dirty="0">
                <a:solidFill>
                  <a:schemeClr val="tx1"/>
                </a:solidFill>
              </a:rPr>
              <a:t>. 2018;18:3-14. </a:t>
            </a:r>
            <a:r>
              <a:rPr lang="en-GB" b="0" i="0" dirty="0" err="1">
                <a:solidFill>
                  <a:schemeClr val="tx1"/>
                </a:solidFill>
              </a:rPr>
              <a:t>doi</a:t>
            </a:r>
            <a:r>
              <a:rPr lang="en-GB" b="0" i="0" dirty="0">
                <a:solidFill>
                  <a:schemeClr val="tx1"/>
                </a:solidFill>
              </a:rPr>
              <a:t>: 10.1016/j.molmet.2018.09.009. </a:t>
            </a:r>
            <a:r>
              <a:rPr lang="en-GB" b="0" i="0" dirty="0" err="1">
                <a:solidFill>
                  <a:schemeClr val="tx1"/>
                </a:solidFill>
              </a:rPr>
              <a:t>Epub</a:t>
            </a:r>
            <a:r>
              <a:rPr lang="en-GB" b="0" i="0" dirty="0">
                <a:solidFill>
                  <a:schemeClr val="tx1"/>
                </a:solidFill>
              </a:rPr>
              <a:t> October 3, 2018. PMID: 30473097; PMCID: PMC6308032.</a:t>
            </a:r>
          </a:p>
          <a:p>
            <a:endParaRPr lang="it-IT" dirty="0"/>
          </a:p>
        </p:txBody>
      </p:sp>
      <p:sp>
        <p:nvSpPr>
          <p:cNvPr id="4" name="Segnaposto numero diapositiva 3"/>
          <p:cNvSpPr>
            <a:spLocks noGrp="1"/>
          </p:cNvSpPr>
          <p:nvPr>
            <p:ph type="sldNum" sz="quarter" idx="10"/>
          </p:nvPr>
        </p:nvSpPr>
        <p:spPr/>
        <p:txBody>
          <a:bodyPr/>
          <a:lstStyle/>
          <a:p>
            <a:fld id="{38F2F2CA-690F-C644-8B88-DF12A9EBC2E6}" type="slidenum">
              <a:rPr lang="it-IT" smtClean="0"/>
              <a:t>3</a:t>
            </a:fld>
            <a:endParaRPr lang="it-IT"/>
          </a:p>
        </p:txBody>
      </p:sp>
    </p:spTree>
    <p:extLst>
      <p:ext uri="{BB962C8B-B14F-4D97-AF65-F5344CB8AC3E}">
        <p14:creationId xmlns:p14="http://schemas.microsoft.com/office/powerpoint/2010/main" val="1372556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en-US" sz="1200" b="0" i="0" u="none" strike="noStrike" baseline="0" dirty="0">
                <a:latin typeface="MyriadPro-Regular"/>
              </a:rPr>
              <a:t>Despite the robust efficacy profile of the GLP-1 RA class, there are patients treated with these agents who would benefit from additional glycemic and/or body weight control.</a:t>
            </a:r>
          </a:p>
          <a:p>
            <a:pPr algn="l"/>
            <a:r>
              <a:rPr lang="en-US" sz="1200" b="0" i="0" u="none" strike="noStrike" baseline="0" dirty="0">
                <a:latin typeface="MyriadPro-Regular"/>
              </a:rPr>
              <a:t>The mechanism of action by which a </a:t>
            </a:r>
            <a:r>
              <a:rPr lang="en-GB" sz="4800" dirty="0"/>
              <a:t>dual GIP/GLP-1 receptor agonist</a:t>
            </a:r>
            <a:r>
              <a:rPr lang="en-US" sz="1200" b="0" i="0" u="none" strike="noStrike" baseline="0" dirty="0">
                <a:latin typeface="MyriadPro-Regular"/>
              </a:rPr>
              <a:t> improves glycemic and weight control in T2D has not been fully elucidated. The contribution of GLP-1 R </a:t>
            </a:r>
            <a:r>
              <a:rPr lang="en-US" sz="1200" b="0" i="0" u="none" strike="noStrike" baseline="0" dirty="0" err="1">
                <a:latin typeface="MyriadPro-Regular"/>
              </a:rPr>
              <a:t>agonism</a:t>
            </a:r>
            <a:r>
              <a:rPr lang="en-US" sz="1200" b="0" i="0" u="none" strike="noStrike" baseline="0" dirty="0">
                <a:latin typeface="MyriadPro-Regular"/>
              </a:rPr>
              <a:t> to these favorable PD effects is well established. As with selective GLP-1 RAs, these include enhancement of glucose-stimulated insulin secretion from the pancreatic beta-cell (</a:t>
            </a:r>
            <a:r>
              <a:rPr lang="en-US" sz="1200" b="0" i="0" u="none" strike="noStrike" baseline="0" dirty="0" err="1">
                <a:latin typeface="MyriadPro-Regular"/>
              </a:rPr>
              <a:t>incretin</a:t>
            </a:r>
            <a:r>
              <a:rPr lang="en-US" sz="1200" b="0" i="0" u="none" strike="noStrike" baseline="0" dirty="0">
                <a:latin typeface="MyriadPro-Regular"/>
              </a:rPr>
              <a:t> effect), reduction of glucagon secretion from the pancreatic alpha-cell, and reduced nutrient intake via central effects, promoting weight </a:t>
            </a:r>
            <a:r>
              <a:rPr lang="it-IT" sz="1200" b="0" i="0" u="none" strike="noStrike" baseline="0" dirty="0" err="1">
                <a:latin typeface="MyriadPro-Regular"/>
              </a:rPr>
              <a:t>loss</a:t>
            </a:r>
            <a:r>
              <a:rPr lang="it-IT" sz="1200" b="0" i="0" u="none" strike="noStrike" baseline="0" dirty="0">
                <a:latin typeface="MyriadPro-Regular"/>
              </a:rPr>
              <a:t>. </a:t>
            </a:r>
            <a:r>
              <a:rPr lang="en-US" sz="1200" b="0" i="0" u="none" strike="noStrike" baseline="0" dirty="0">
                <a:latin typeface="MyriadPro-Regular"/>
              </a:rPr>
              <a:t>The role of GIPR </a:t>
            </a:r>
            <a:r>
              <a:rPr lang="en-US" sz="1200" b="0" i="0" u="none" strike="noStrike" baseline="0" dirty="0" err="1">
                <a:latin typeface="MyriadPro-Regular"/>
              </a:rPr>
              <a:t>agonism</a:t>
            </a:r>
            <a:r>
              <a:rPr lang="en-US" sz="1200" b="0" i="0" u="none" strike="noStrike" baseline="0" dirty="0">
                <a:latin typeface="MyriadPro-Regular"/>
              </a:rPr>
              <a:t> is less clear and continues to be an area of active investigation.</a:t>
            </a:r>
          </a:p>
          <a:p>
            <a:pPr algn="l"/>
            <a:endParaRPr lang="en-US" sz="1200" b="0" i="0" u="none" strike="noStrike" baseline="0" dirty="0">
              <a:latin typeface="MyriadPro-Regular"/>
            </a:endParaRPr>
          </a:p>
          <a:p>
            <a:pPr algn="l"/>
            <a:r>
              <a:rPr lang="it-IT" sz="1200" b="0" i="0" u="none" strike="noStrike" baseline="0" dirty="0">
                <a:latin typeface="AdvOT8e81dcaa"/>
              </a:rPr>
              <a:t>GIP </a:t>
            </a:r>
            <a:r>
              <a:rPr lang="it-IT" sz="1200" b="0" i="0" u="none" strike="noStrike" baseline="0" dirty="0" err="1">
                <a:latin typeface="AdvOT8e81dcaa"/>
              </a:rPr>
              <a:t>is</a:t>
            </a:r>
            <a:r>
              <a:rPr lang="it-IT" sz="1200" b="0" i="0" u="none" strike="noStrike" baseline="0" dirty="0">
                <a:latin typeface="AdvOT8e81dcaa"/>
              </a:rPr>
              <a:t> a 42 </a:t>
            </a:r>
            <a:r>
              <a:rPr lang="en-US" sz="1200" b="0" i="0" u="none" strike="noStrike" baseline="0" dirty="0">
                <a:latin typeface="AdvOT8e81dcaa"/>
              </a:rPr>
              <a:t>amino acid peptide that is produced within and released from intestinal K cells that are located primarily in the proximal small bowel. Similar to GLP1, GIP is secreted in response to nutrient ingestion and enhances meal-stimulated insulin secretion in a glucose-dependent manner by activating its cognate GIP receptor (GIPR) in pancreatic beta cells (Baggio Molecular Metabolism 2020).</a:t>
            </a:r>
            <a:endParaRPr lang="en-US" sz="1200" b="0" i="0" u="none" strike="noStrike" baseline="0" dirty="0">
              <a:latin typeface="MyriadPro-Regular"/>
            </a:endParaRPr>
          </a:p>
          <a:p>
            <a:pPr algn="l"/>
            <a:endParaRPr lang="en-US" sz="1200" b="0" i="0" u="none" strike="noStrike" baseline="0" dirty="0">
              <a:solidFill>
                <a:srgbClr val="800000"/>
              </a:solidFill>
              <a:latin typeface="AdvTT5d017813"/>
            </a:endParaRPr>
          </a:p>
          <a:p>
            <a:pPr algn="l"/>
            <a:r>
              <a:rPr lang="en-US" sz="1200" b="0" i="0" u="none" strike="noStrike" baseline="0" dirty="0">
                <a:solidFill>
                  <a:srgbClr val="800000"/>
                </a:solidFill>
                <a:latin typeface="AdvTT5d017813"/>
              </a:rPr>
              <a:t>The Dual GIP/GLP-1 Hypothesis </a:t>
            </a:r>
          </a:p>
          <a:p>
            <a:pPr algn="l"/>
            <a:r>
              <a:rPr lang="en-US" sz="1200" b="0" i="0" u="none" strike="noStrike" baseline="0" dirty="0">
                <a:solidFill>
                  <a:srgbClr val="000000"/>
                </a:solidFill>
                <a:latin typeface="AdvTT1895a33e"/>
              </a:rPr>
              <a:t>Activating both the GIP and GLP-1 receptors is especially attractive in the treatment of T2DM because the combined mechanisms may enhance insulin secretion, decrease energy consumption, and both directly and indirectly improve insulin sensitivity. The approach is feasible because improved </a:t>
            </a:r>
            <a:r>
              <a:rPr lang="en-US" sz="1200" b="0" i="0" u="none" strike="noStrike" baseline="0" dirty="0" err="1">
                <a:solidFill>
                  <a:srgbClr val="000000"/>
                </a:solidFill>
                <a:latin typeface="AdvTT1895a33e"/>
              </a:rPr>
              <a:t>glycemia</a:t>
            </a:r>
            <a:r>
              <a:rPr lang="en-US" sz="1200" b="0" i="0" u="none" strike="noStrike" baseline="0" dirty="0">
                <a:solidFill>
                  <a:srgbClr val="000000"/>
                </a:solidFill>
                <a:latin typeface="AdvTT1895a33e"/>
              </a:rPr>
              <a:t> restores sensitivity to GIP, and peptide engineering enables the design of hybrid ligands that exhibit dual </a:t>
            </a:r>
            <a:r>
              <a:rPr lang="en-US" sz="1200" b="0" i="0" u="none" strike="noStrike" baseline="0" dirty="0" err="1">
                <a:solidFill>
                  <a:srgbClr val="000000"/>
                </a:solidFill>
                <a:latin typeface="AdvTT1895a33e"/>
              </a:rPr>
              <a:t>agonism</a:t>
            </a:r>
            <a:r>
              <a:rPr lang="en-US" sz="1200" b="0" i="0" u="none" strike="noStrike" baseline="0" dirty="0">
                <a:solidFill>
                  <a:srgbClr val="000000"/>
                </a:solidFill>
                <a:latin typeface="AdvTT1895a33e"/>
              </a:rPr>
              <a:t>. Strong effects of dual </a:t>
            </a:r>
            <a:r>
              <a:rPr lang="en-US" sz="1200" b="0" i="0" u="none" strike="noStrike" baseline="0" dirty="0" err="1">
                <a:solidFill>
                  <a:srgbClr val="000000"/>
                </a:solidFill>
                <a:latin typeface="AdvTT1895a33e"/>
              </a:rPr>
              <a:t>agonism</a:t>
            </a:r>
            <a:r>
              <a:rPr lang="en-US" sz="1200" b="0" i="0" u="none" strike="noStrike" baseline="0" dirty="0">
                <a:solidFill>
                  <a:srgbClr val="000000"/>
                </a:solidFill>
                <a:latin typeface="AdvTT1895a33e"/>
              </a:rPr>
              <a:t> are predicted for insulin secretion because both receptors are found in pancreatic </a:t>
            </a:r>
            <a:r>
              <a:rPr lang="en-US" sz="1200" b="0" i="0" u="none" strike="noStrike" baseline="0" dirty="0">
                <a:solidFill>
                  <a:srgbClr val="000000"/>
                </a:solidFill>
                <a:latin typeface="AdvTT1895a33e+03"/>
              </a:rPr>
              <a:t>β </a:t>
            </a:r>
            <a:r>
              <a:rPr lang="en-US" sz="1200" b="0" i="0" u="none" strike="noStrike" baseline="0" dirty="0">
                <a:solidFill>
                  <a:srgbClr val="000000"/>
                </a:solidFill>
                <a:latin typeface="AdvTT1895a33e"/>
              </a:rPr>
              <a:t>cells; however, the CNS shows both overlapping and differential receptor distributions in various metabolic centers, and adipocytes only express GIPR. Activation of GIPR in the brain and</a:t>
            </a:r>
            <a:r>
              <a:rPr lang="it-IT" sz="1200" b="0" i="0" u="none" strike="noStrike" baseline="0" dirty="0" err="1">
                <a:latin typeface="AdvTTe0754e31.B"/>
              </a:rPr>
              <a:t>white</a:t>
            </a:r>
            <a:r>
              <a:rPr lang="it-IT" sz="1200" b="0" i="0" u="none" strike="noStrike" baseline="0" dirty="0">
                <a:latin typeface="AdvTTe0754e31.B"/>
              </a:rPr>
              <a:t> adipose </a:t>
            </a:r>
            <a:r>
              <a:rPr lang="it-IT" sz="1200" b="0" i="0" u="none" strike="noStrike" baseline="0" dirty="0" err="1">
                <a:latin typeface="AdvTTe0754e31.B"/>
              </a:rPr>
              <a:t>tissue</a:t>
            </a:r>
            <a:r>
              <a:rPr lang="en-US" sz="1200" b="0" i="0" u="none" strike="noStrike" baseline="0" dirty="0">
                <a:solidFill>
                  <a:srgbClr val="000000"/>
                </a:solidFill>
                <a:latin typeface="AdvTT1895a33e"/>
              </a:rPr>
              <a:t> (WAT) could be uniquely complementary to GLP-1R signaling. If GIP expands the tolerance window of GLP1 RAs, and GIP improves WAT function and lipid handling, dual </a:t>
            </a:r>
            <a:r>
              <a:rPr lang="en-US" sz="1200" b="0" i="0" u="none" strike="noStrike" baseline="0" dirty="0" err="1">
                <a:solidFill>
                  <a:srgbClr val="000000"/>
                </a:solidFill>
                <a:latin typeface="AdvTT1895a33e"/>
              </a:rPr>
              <a:t>incretin</a:t>
            </a:r>
            <a:r>
              <a:rPr lang="en-US" sz="1200" b="0" i="0" u="none" strike="noStrike" baseline="0" dirty="0">
                <a:solidFill>
                  <a:srgbClr val="000000"/>
                </a:solidFill>
                <a:latin typeface="AdvTT1895a33e"/>
              </a:rPr>
              <a:t> agonists may advance therapeutic outcomes (</a:t>
            </a:r>
            <a:r>
              <a:rPr lang="en-US" sz="1200" b="0" i="0" u="none" strike="noStrike" baseline="0" dirty="0" err="1">
                <a:solidFill>
                  <a:srgbClr val="000000"/>
                </a:solidFill>
                <a:latin typeface="AdvTT1895a33e"/>
              </a:rPr>
              <a:t>Samms</a:t>
            </a:r>
            <a:r>
              <a:rPr lang="en-US" sz="1200" b="0" i="0" u="none" strike="noStrike" baseline="0" dirty="0">
                <a:solidFill>
                  <a:srgbClr val="000000"/>
                </a:solidFill>
                <a:latin typeface="AdvTT1895a33e"/>
              </a:rPr>
              <a:t> 2020).</a:t>
            </a:r>
          </a:p>
          <a:p>
            <a:pPr algn="l"/>
            <a:endParaRPr lang="en-US" sz="1200" b="0" i="0" u="none" strike="noStrike" baseline="0" dirty="0">
              <a:solidFill>
                <a:srgbClr val="000000"/>
              </a:solidFill>
              <a:latin typeface="AdvTT1895a33e"/>
            </a:endParaRPr>
          </a:p>
          <a:p>
            <a:pPr algn="l"/>
            <a:r>
              <a:rPr lang="en-US" sz="1200" b="0" i="0" u="none" strike="noStrike" baseline="0" dirty="0">
                <a:solidFill>
                  <a:srgbClr val="000000"/>
                </a:solidFill>
                <a:latin typeface="AdvTT1895a33e"/>
              </a:rPr>
              <a:t>With respect to the </a:t>
            </a:r>
            <a:r>
              <a:rPr lang="en-US" sz="1200" b="0" i="0" u="none" strike="noStrike" baseline="0" dirty="0" err="1">
                <a:solidFill>
                  <a:srgbClr val="000000"/>
                </a:solidFill>
                <a:latin typeface="AdvTT1895a33e"/>
              </a:rPr>
              <a:t>incretin</a:t>
            </a:r>
            <a:r>
              <a:rPr lang="en-US" sz="1200" b="0" i="0" u="none" strike="noStrike" baseline="0" dirty="0">
                <a:solidFill>
                  <a:srgbClr val="000000"/>
                </a:solidFill>
                <a:latin typeface="AdvTT1895a33e"/>
              </a:rPr>
              <a:t> effect, at least partial restoration of beta-cell responsiveness to GIP has been demonstrated with the lowering of glucose concentrations into the normal or near-normal range. Given this, it has been postulated that improvement in glycemic control, initially with GLP-1-related activity, may restore beta-cell responsiveness to GIP by, in a sense, ‘priming’ the beta-cell for the additional favorable effects of GIPR </a:t>
            </a:r>
            <a:r>
              <a:rPr lang="en-US" sz="1200" b="0" i="0" u="none" strike="noStrike" baseline="0" dirty="0" err="1">
                <a:solidFill>
                  <a:srgbClr val="000000"/>
                </a:solidFill>
                <a:latin typeface="AdvTT1895a33e"/>
              </a:rPr>
              <a:t>agonism</a:t>
            </a:r>
            <a:r>
              <a:rPr lang="en-US" sz="1200" b="0" i="0" u="none" strike="noStrike" baseline="0" dirty="0">
                <a:solidFill>
                  <a:srgbClr val="000000"/>
                </a:solidFill>
                <a:latin typeface="AdvTT1895a33e"/>
              </a:rPr>
              <a:t>.</a:t>
            </a:r>
          </a:p>
          <a:p>
            <a:pPr algn="l"/>
            <a:endParaRPr lang="en-US" sz="1200" b="0" i="0" u="none" strike="noStrike" baseline="0" dirty="0">
              <a:solidFill>
                <a:srgbClr val="000000"/>
              </a:solidFill>
              <a:latin typeface="AdvTT1895a33e"/>
            </a:endParaRPr>
          </a:p>
          <a:p>
            <a:pPr algn="l"/>
            <a:r>
              <a:rPr lang="en-US" sz="1200" b="0" i="0" u="none" strike="noStrike" baseline="0" dirty="0">
                <a:solidFill>
                  <a:srgbClr val="800000"/>
                </a:solidFill>
                <a:latin typeface="AdvTT5d017813"/>
              </a:rPr>
              <a:t>GIP Enhances the Lipid-Buffering Capacity of WAT</a:t>
            </a:r>
            <a:endParaRPr lang="en-US" sz="1200" b="0" i="0" u="none" strike="noStrike" baseline="0" dirty="0">
              <a:solidFill>
                <a:srgbClr val="000000"/>
              </a:solidFill>
              <a:latin typeface="AdvTT1895a33e"/>
            </a:endParaRPr>
          </a:p>
          <a:p>
            <a:pPr algn="l"/>
            <a:r>
              <a:rPr lang="en-US" sz="1200" b="0" i="0" u="none" strike="noStrike" baseline="0" dirty="0">
                <a:solidFill>
                  <a:srgbClr val="000000"/>
                </a:solidFill>
                <a:latin typeface="AdvTT1895a33e"/>
              </a:rPr>
              <a:t>Additionally, it has been postulated that the effects of GIP on adipose tissue may play an important role in the p</a:t>
            </a:r>
            <a:r>
              <a:rPr lang="it-IT" sz="1200" b="0" i="0" u="none" strike="noStrike" baseline="0" dirty="0" err="1">
                <a:latin typeface="MyriadPro-Regular"/>
              </a:rPr>
              <a:t>harmacodynamic</a:t>
            </a:r>
            <a:r>
              <a:rPr lang="en-US" sz="1200" b="0" i="0" u="none" strike="noStrike" baseline="0" dirty="0">
                <a:solidFill>
                  <a:srgbClr val="000000"/>
                </a:solidFill>
                <a:latin typeface="AdvTT1895a33e"/>
              </a:rPr>
              <a:t> effects of the dual GIP/GLP-1 RAs. The GIPR, unlike the GLP-1 R, is highly expressed in adipose tissue and plays an important physiologic role in acutely clearing dietary triglycerides and in overall adipocyte health. A recent review by </a:t>
            </a:r>
            <a:r>
              <a:rPr lang="en-US" sz="1200" b="0" i="0" u="none" strike="noStrike" baseline="0" dirty="0" err="1">
                <a:solidFill>
                  <a:srgbClr val="000000"/>
                </a:solidFill>
                <a:latin typeface="AdvTT1895a33e"/>
              </a:rPr>
              <a:t>Samms</a:t>
            </a:r>
            <a:r>
              <a:rPr lang="en-US" sz="1200" b="0" i="0" u="none" strike="noStrike" baseline="0" dirty="0">
                <a:solidFill>
                  <a:srgbClr val="000000"/>
                </a:solidFill>
                <a:latin typeface="AdvTT1895a33e"/>
              </a:rPr>
              <a:t>, et al. elegantly outlines the role GIP plays in promoting normal adipocyte lipid storage and release, and helping prevent the deleterious consequences of dysfunctional adipocytes (common in T2D), including ectopic fat accumulation (liver, skeletal muscle, pancreas) and impaired secretion of insulin-sensitizing </a:t>
            </a:r>
            <a:r>
              <a:rPr lang="en-US" sz="1200" b="0" i="0" u="none" strike="noStrike" baseline="0" dirty="0" err="1">
                <a:solidFill>
                  <a:srgbClr val="000000"/>
                </a:solidFill>
                <a:latin typeface="AdvTT1895a33e"/>
              </a:rPr>
              <a:t>adipokines</a:t>
            </a:r>
            <a:r>
              <a:rPr lang="en-US" sz="1200" b="0" i="0" u="none" strike="noStrike" baseline="0" dirty="0">
                <a:solidFill>
                  <a:srgbClr val="000000"/>
                </a:solidFill>
                <a:latin typeface="AdvTT1895a33e"/>
              </a:rPr>
              <a:t> such as adiponectin (Frias Expert Review of Endocrinology and Metabolism 2020; </a:t>
            </a:r>
            <a:r>
              <a:rPr lang="en-US" sz="1200" b="0" i="0" u="none" strike="noStrike" baseline="0" dirty="0" err="1">
                <a:solidFill>
                  <a:srgbClr val="000000"/>
                </a:solidFill>
                <a:latin typeface="AdvTT1895a33e"/>
              </a:rPr>
              <a:t>Samms</a:t>
            </a:r>
            <a:r>
              <a:rPr lang="en-US" sz="1200" b="0" i="0" u="none" strike="noStrike" baseline="0" dirty="0">
                <a:solidFill>
                  <a:srgbClr val="000000"/>
                </a:solidFill>
                <a:latin typeface="AdvTT1895a33e"/>
              </a:rPr>
              <a:t> 2020). </a:t>
            </a:r>
          </a:p>
          <a:p>
            <a:pPr algn="l"/>
            <a:r>
              <a:rPr lang="en-US" sz="1200" b="0" i="0" u="none" strike="noStrike" baseline="0" dirty="0">
                <a:solidFill>
                  <a:srgbClr val="000000"/>
                </a:solidFill>
                <a:latin typeface="AdvTT1895a33e"/>
              </a:rPr>
              <a:t>Indeed, GIPR </a:t>
            </a:r>
            <a:r>
              <a:rPr lang="en-US" sz="1200" b="0" i="0" u="none" strike="noStrike" baseline="0" dirty="0" err="1">
                <a:solidFill>
                  <a:srgbClr val="000000"/>
                </a:solidFill>
                <a:latin typeface="AdvTT1895a33e"/>
              </a:rPr>
              <a:t>agonism</a:t>
            </a:r>
            <a:r>
              <a:rPr lang="en-US" sz="1200" b="0" i="0" u="none" strike="noStrike" baseline="0" dirty="0">
                <a:solidFill>
                  <a:srgbClr val="000000"/>
                </a:solidFill>
                <a:latin typeface="AdvTT1895a33e"/>
              </a:rPr>
              <a:t> is hypothesized to enhance the ability of adipocytes to acutely clear dietary triglyceride (TAG), as well as improve the long-term storage of lipids through facilitating the healthy expansion of </a:t>
            </a:r>
            <a:r>
              <a:rPr lang="it-IT" sz="1200" b="0" i="0" u="none" strike="noStrike" baseline="0" dirty="0">
                <a:solidFill>
                  <a:srgbClr val="000000"/>
                </a:solidFill>
                <a:latin typeface="AdvTTe0754e31.B"/>
              </a:rPr>
              <a:t>WAT</a:t>
            </a:r>
            <a:r>
              <a:rPr lang="en-US" sz="1200" b="0" i="0" u="none" strike="noStrike" baseline="0" dirty="0">
                <a:solidFill>
                  <a:srgbClr val="000000"/>
                </a:solidFill>
                <a:latin typeface="AdvTT1895a33e"/>
              </a:rPr>
              <a:t>. Expanding WAT to store calories reduces lipid ‘spillover’ and ectopic fat accumulation in tissues such as liver, skeletal muscle, heart, and pancreas (</a:t>
            </a:r>
            <a:r>
              <a:rPr lang="en-US" sz="1200" b="0" i="0" u="none" strike="noStrike" baseline="0" dirty="0" err="1">
                <a:solidFill>
                  <a:srgbClr val="000000"/>
                </a:solidFill>
                <a:latin typeface="AdvTT1895a33e"/>
              </a:rPr>
              <a:t>Samms</a:t>
            </a:r>
            <a:r>
              <a:rPr lang="en-US" sz="1200" b="0" i="0" u="none" strike="noStrike" baseline="0" dirty="0">
                <a:solidFill>
                  <a:srgbClr val="000000"/>
                </a:solidFill>
                <a:latin typeface="AdvTT1895a33e"/>
              </a:rPr>
              <a:t> 2020). In humans under experimental conditions simulating the postprandial period, GIP increases WAT blood flow, lowers FFAs, and stimulates glucose uptake and TAG storage in WAT. Importantly, GIP infusion can drive TAG storage in WAT and reduce circulating FFAs in T2DM patients, although there is evidence that the </a:t>
            </a:r>
            <a:r>
              <a:rPr lang="en-US" sz="1200" b="0" i="0" u="none" strike="noStrike" baseline="0" dirty="0" err="1">
                <a:solidFill>
                  <a:srgbClr val="000000"/>
                </a:solidFill>
                <a:latin typeface="AdvTT1895a33e"/>
              </a:rPr>
              <a:t>lipogenic</a:t>
            </a:r>
            <a:r>
              <a:rPr lang="en-US" sz="1200" b="0" i="0" u="none" strike="noStrike" baseline="0" dirty="0">
                <a:solidFill>
                  <a:srgbClr val="000000"/>
                </a:solidFill>
                <a:latin typeface="AdvTT1895a33e"/>
              </a:rPr>
              <a:t> effect of GIP on WAT blood flow and TAG deposition is attenuated in T2DM, an effect possibly linked to reduced GIPR expression in WAT. However, in follow-up experiments, the ability of GIP to </a:t>
            </a:r>
            <a:r>
              <a:rPr lang="en-US" sz="1200" b="0" i="0" u="none" strike="noStrike" baseline="0" dirty="0" err="1">
                <a:solidFill>
                  <a:srgbClr val="000000"/>
                </a:solidFill>
                <a:latin typeface="AdvTT1895a33e"/>
              </a:rPr>
              <a:t>increaseWAT</a:t>
            </a:r>
            <a:r>
              <a:rPr lang="en-US" sz="1200" b="0" i="0" u="none" strike="noStrike" baseline="0" dirty="0">
                <a:solidFill>
                  <a:srgbClr val="000000"/>
                </a:solidFill>
                <a:latin typeface="AdvTT1895a33e"/>
              </a:rPr>
              <a:t> perfusion and TAG storage was rescued by weight loss (</a:t>
            </a:r>
            <a:r>
              <a:rPr lang="en-US" sz="1200" b="0" i="0" u="none" strike="noStrike" baseline="0" dirty="0" err="1">
                <a:solidFill>
                  <a:srgbClr val="000000"/>
                </a:solidFill>
                <a:latin typeface="AdvTT1895a33e"/>
              </a:rPr>
              <a:t>Samms</a:t>
            </a:r>
            <a:r>
              <a:rPr lang="en-US" sz="1200" b="0" i="0" u="none" strike="noStrike" baseline="0" dirty="0">
                <a:solidFill>
                  <a:srgbClr val="000000"/>
                </a:solidFill>
                <a:latin typeface="AdvTT1895a33e"/>
              </a:rPr>
              <a:t> 2020). GIP promotes TAG storage following food intake by directly activating GIPR on adipocytes, indirectly through the </a:t>
            </a:r>
            <a:r>
              <a:rPr lang="en-US" sz="1200" b="0" i="0" u="none" strike="noStrike" baseline="0" dirty="0" err="1">
                <a:solidFill>
                  <a:srgbClr val="000000"/>
                </a:solidFill>
                <a:latin typeface="AdvTT1895a33e"/>
              </a:rPr>
              <a:t>lipogenic</a:t>
            </a:r>
            <a:r>
              <a:rPr lang="en-US" sz="1200" b="0" i="0" u="none" strike="noStrike" baseline="0" dirty="0">
                <a:solidFill>
                  <a:srgbClr val="000000"/>
                </a:solidFill>
                <a:latin typeface="AdvTT1895a33e"/>
              </a:rPr>
              <a:t> actions of insulin, or through the combination of the two. The GIPR is expressed in both visceral and subcutaneous WAT. </a:t>
            </a:r>
            <a:r>
              <a:rPr lang="en-US" sz="1200" b="0" i="0" u="none" strike="noStrike" baseline="0" dirty="0">
                <a:latin typeface="AdvTT1895a33e"/>
              </a:rPr>
              <a:t>GIP may also improve energy storage by facilitating WAT expansion (</a:t>
            </a:r>
            <a:r>
              <a:rPr lang="en-US" sz="1200" b="0" i="0" u="none" strike="noStrike" baseline="0" dirty="0" err="1">
                <a:latin typeface="AdvTT1895a33e"/>
              </a:rPr>
              <a:t>Samms</a:t>
            </a:r>
            <a:r>
              <a:rPr lang="en-US" sz="1200" b="0" i="0" u="none" strike="noStrike" baseline="0" dirty="0">
                <a:latin typeface="AdvTT1895a33e"/>
              </a:rPr>
              <a:t> 2020)</a:t>
            </a:r>
            <a:endParaRPr lang="en-US" sz="1200" b="0" i="0" u="none" strike="noStrike" baseline="0" dirty="0">
              <a:solidFill>
                <a:srgbClr val="000000"/>
              </a:solidFill>
              <a:latin typeface="AdvTT1895a33e"/>
            </a:endParaRPr>
          </a:p>
          <a:p>
            <a:pPr algn="l"/>
            <a:endParaRPr lang="en-US" sz="1200" b="0" i="0" u="none" strike="noStrike" baseline="0" dirty="0">
              <a:solidFill>
                <a:srgbClr val="000000"/>
              </a:solidFill>
              <a:latin typeface="AdvTT1895a33e"/>
            </a:endParaRPr>
          </a:p>
          <a:p>
            <a:pPr algn="l"/>
            <a:r>
              <a:rPr lang="en-US" sz="1200" b="0" i="0" u="none" strike="noStrike" baseline="0" dirty="0">
                <a:solidFill>
                  <a:srgbClr val="800000"/>
                </a:solidFill>
                <a:latin typeface="AdvTT5d017813"/>
              </a:rPr>
              <a:t>GIP Can Act in the CNS to Lower Food Intake and Reduce Body Weight</a:t>
            </a:r>
            <a:endParaRPr lang="en-US" sz="1200" b="0" i="0" u="none" strike="noStrike" baseline="0" dirty="0">
              <a:solidFill>
                <a:srgbClr val="000000"/>
              </a:solidFill>
              <a:latin typeface="AdvTT1895a33e"/>
            </a:endParaRPr>
          </a:p>
          <a:p>
            <a:pPr algn="l"/>
            <a:r>
              <a:rPr lang="en-US" sz="1200" b="0" i="0" u="none" strike="noStrike" baseline="0" dirty="0">
                <a:solidFill>
                  <a:srgbClr val="000000"/>
                </a:solidFill>
                <a:latin typeface="AdvTT1895a33e"/>
              </a:rPr>
              <a:t>Several lines of evidence support a central mode of action for GIP. The GIPR is widely expressed within the CNS and is found in areas implicated in regulating energy balance. Although the data are limited, GIP appears to be capable of crossing the blood–brain barrier to access sites of action. For metabolic disease, experiments show that GIPR </a:t>
            </a:r>
            <a:r>
              <a:rPr lang="en-US" sz="1200" b="0" i="0" u="none" strike="noStrike" baseline="0" dirty="0" err="1">
                <a:solidFill>
                  <a:srgbClr val="000000"/>
                </a:solidFill>
                <a:latin typeface="AdvTT1895a33e"/>
              </a:rPr>
              <a:t>agonism</a:t>
            </a:r>
            <a:r>
              <a:rPr lang="en-US" sz="1200" b="0" i="0" u="none" strike="noStrike" baseline="0" dirty="0">
                <a:solidFill>
                  <a:srgbClr val="000000"/>
                </a:solidFill>
                <a:latin typeface="AdvTT1895a33e"/>
              </a:rPr>
              <a:t> can drive weight loss (</a:t>
            </a:r>
            <a:r>
              <a:rPr lang="en-US" sz="1200" b="0" i="0" u="none" strike="noStrike" baseline="0" dirty="0" err="1">
                <a:solidFill>
                  <a:srgbClr val="000000"/>
                </a:solidFill>
                <a:latin typeface="AdvTT1895a33e"/>
              </a:rPr>
              <a:t>Samms</a:t>
            </a:r>
            <a:r>
              <a:rPr lang="en-US" sz="1200" b="0" i="0" u="none" strike="noStrike" baseline="0" dirty="0">
                <a:solidFill>
                  <a:srgbClr val="000000"/>
                </a:solidFill>
                <a:latin typeface="AdvTT1895a33e"/>
              </a:rPr>
              <a:t> 2020).</a:t>
            </a:r>
          </a:p>
          <a:p>
            <a:pPr algn="l"/>
            <a:r>
              <a:rPr lang="en-US" sz="1200" b="0" i="0" u="none" strike="noStrike" baseline="0" dirty="0">
                <a:solidFill>
                  <a:srgbClr val="000000"/>
                </a:solidFill>
                <a:latin typeface="AdvTT1895a33e"/>
              </a:rPr>
              <a:t>More recent preclinical studies have demonstrated that the central genetic activation of GIPR + neurons in the hypothalamus may also reduce food intake and promote weight loss, findings consistent with the peripheral administration of long-acting degradation-resistant GIPR agonists in mice with diet-induced obesity (</a:t>
            </a:r>
            <a:r>
              <a:rPr lang="en-US" sz="1200" b="0" i="0" u="none" strike="noStrike" baseline="0" dirty="0">
                <a:latin typeface="AdvOT8e81dcaa"/>
              </a:rPr>
              <a:t>Baggio Molecular Metabolism 2020).</a:t>
            </a:r>
          </a:p>
          <a:p>
            <a:pPr algn="l"/>
            <a:r>
              <a:rPr lang="en-US" sz="1200" b="0" i="0" u="none" strike="noStrike" baseline="0" dirty="0">
                <a:solidFill>
                  <a:srgbClr val="000000"/>
                </a:solidFill>
                <a:latin typeface="AdvTT1895a33e"/>
              </a:rPr>
              <a:t>A key </a:t>
            </a:r>
            <a:r>
              <a:rPr lang="en-US" sz="1200" b="0" i="0" u="none" strike="noStrike" baseline="0" dirty="0">
                <a:solidFill>
                  <a:srgbClr val="000000"/>
                </a:solidFill>
                <a:latin typeface="AdvTT1895a33e+fb"/>
              </a:rPr>
              <a:t>fi</a:t>
            </a:r>
            <a:r>
              <a:rPr lang="en-US" sz="1200" b="0" i="0" u="none" strike="noStrike" baseline="0" dirty="0">
                <a:solidFill>
                  <a:srgbClr val="000000"/>
                </a:solidFill>
                <a:latin typeface="AdvTT1895a33e"/>
              </a:rPr>
              <a:t>nding of this work is that, within the hypothalamus, GIPR is expressed by cells lacking GLP-1R but also in cells where GLP-1R is found (in mice and humans). Therefore, GIP/GLP-1 synergism may occur by activating each receptor on separate cells (classical signaling pathways), on the same cell (generating a unique signal), or the downstream integration of both. Other studies indicate that GIP and GLP-1 activate distinct neurons when inhibiting food intake. Notably, GIPR is expressed in non-neuronal cells of the </a:t>
            </a:r>
            <a:r>
              <a:rPr lang="en-US" sz="1200" b="0" i="0" u="none" strike="noStrike" baseline="0" dirty="0" err="1">
                <a:solidFill>
                  <a:srgbClr val="000000"/>
                </a:solidFill>
                <a:latin typeface="AdvTT1895a33e"/>
              </a:rPr>
              <a:t>mediobasal</a:t>
            </a:r>
            <a:r>
              <a:rPr lang="en-US" sz="1200" b="0" i="0" u="none" strike="noStrike" baseline="0" dirty="0">
                <a:solidFill>
                  <a:srgbClr val="000000"/>
                </a:solidFill>
                <a:latin typeface="AdvTT1895a33e"/>
              </a:rPr>
              <a:t> hypothalamus.. This raises the possibility that GIP may enhance GLP-1 function by increasing its access to </a:t>
            </a:r>
            <a:r>
              <a:rPr lang="en-US" sz="1200" b="0" i="0" u="none" strike="noStrike" baseline="0" dirty="0" err="1">
                <a:solidFill>
                  <a:srgbClr val="000000"/>
                </a:solidFill>
                <a:latin typeface="AdvTTe0754e31.B"/>
              </a:rPr>
              <a:t>anorexigenic</a:t>
            </a:r>
            <a:r>
              <a:rPr lang="en-US" sz="1200" b="0" i="0" u="none" strike="noStrike" baseline="0" dirty="0">
                <a:solidFill>
                  <a:srgbClr val="000000"/>
                </a:solidFill>
                <a:latin typeface="AdvTTe0754e31.B"/>
              </a:rPr>
              <a:t> </a:t>
            </a:r>
            <a:r>
              <a:rPr lang="en-US" sz="1200" b="0" i="0" u="none" strike="noStrike" baseline="0" dirty="0">
                <a:solidFill>
                  <a:srgbClr val="000000"/>
                </a:solidFill>
                <a:latin typeface="AdvTT1895a33e"/>
              </a:rPr>
              <a:t>neuronal populations within the </a:t>
            </a:r>
            <a:r>
              <a:rPr lang="en-US" sz="1200" b="0" i="0" u="none" strike="noStrike" baseline="0" dirty="0" err="1">
                <a:solidFill>
                  <a:srgbClr val="000000"/>
                </a:solidFill>
                <a:latin typeface="AdvTT1895a33e"/>
              </a:rPr>
              <a:t>mediobasal</a:t>
            </a:r>
            <a:r>
              <a:rPr lang="en-US" sz="1200" b="0" i="0" u="none" strike="noStrike" baseline="0" dirty="0">
                <a:solidFill>
                  <a:srgbClr val="000000"/>
                </a:solidFill>
                <a:latin typeface="AdvTT1895a33e"/>
              </a:rPr>
              <a:t> hypothalamus. </a:t>
            </a:r>
            <a:r>
              <a:rPr lang="en-US" sz="1200" b="0" i="0" u="none" strike="noStrike" baseline="0" dirty="0">
                <a:latin typeface="AdvTT1895a33e"/>
              </a:rPr>
              <a:t>Further, other studies show that central and peripheral administration of GIPR agonists lowers body weight by reducing caloric </a:t>
            </a:r>
            <a:r>
              <a:rPr lang="it-IT" sz="1200" b="0" i="0" u="none" strike="noStrike" baseline="0" dirty="0" err="1">
                <a:latin typeface="AdvTT1895a33e"/>
              </a:rPr>
              <a:t>intake</a:t>
            </a:r>
            <a:r>
              <a:rPr lang="en-US" sz="1200" b="0" i="0" u="none" strike="noStrike" baseline="0" dirty="0">
                <a:solidFill>
                  <a:srgbClr val="000000"/>
                </a:solidFill>
                <a:latin typeface="AdvTT1895a33e"/>
              </a:rPr>
              <a:t> (</a:t>
            </a:r>
            <a:r>
              <a:rPr lang="en-US" sz="1200" b="0" i="0" u="none" strike="noStrike" baseline="0" dirty="0" err="1">
                <a:solidFill>
                  <a:srgbClr val="000000"/>
                </a:solidFill>
                <a:latin typeface="AdvTT1895a33e"/>
              </a:rPr>
              <a:t>Samms</a:t>
            </a:r>
            <a:r>
              <a:rPr lang="en-US" sz="1200" b="0" i="0" u="none" strike="noStrike" baseline="0" dirty="0">
                <a:solidFill>
                  <a:srgbClr val="000000"/>
                </a:solidFill>
                <a:latin typeface="AdvTT1895a33e"/>
              </a:rPr>
              <a:t> 2020). </a:t>
            </a:r>
          </a:p>
          <a:p>
            <a:pPr algn="l"/>
            <a:endParaRPr lang="en-US" sz="1200" b="0" i="0" u="none" strike="noStrike" baseline="0" dirty="0">
              <a:solidFill>
                <a:srgbClr val="000000"/>
              </a:solidFill>
              <a:latin typeface="AdvTT1895a33e"/>
            </a:endParaRPr>
          </a:p>
          <a:p>
            <a:pPr algn="l"/>
            <a:r>
              <a:rPr lang="en-US" sz="1200" b="0" i="0" u="none" strike="noStrike" baseline="0" dirty="0">
                <a:solidFill>
                  <a:srgbClr val="000000"/>
                </a:solidFill>
                <a:latin typeface="AdvTT1895a33e"/>
              </a:rPr>
              <a:t>With respect to glucagon, it is well established that the GLP-1 receptor </a:t>
            </a:r>
            <a:r>
              <a:rPr lang="en-US" sz="1200" b="0" i="0" u="none" strike="noStrike" baseline="0" dirty="0" err="1">
                <a:solidFill>
                  <a:srgbClr val="000000"/>
                </a:solidFill>
                <a:latin typeface="AdvTT1895a33e"/>
              </a:rPr>
              <a:t>agonism</a:t>
            </a:r>
            <a:r>
              <a:rPr lang="en-US" sz="1200" b="0" i="0" u="none" strike="noStrike" baseline="0" dirty="0">
                <a:solidFill>
                  <a:srgbClr val="000000"/>
                </a:solidFill>
                <a:latin typeface="AdvTT1895a33e"/>
              </a:rPr>
              <a:t> reduces glucagon concentrations. Short-term studies assessing acute GIP infusions in patients with T2D have demonstrated increased glucagon concentrations, including, as mentioned above, patients with well-controlled diabetes on chronic GLP-1 RA therapy. Clinical studies assessing short term co-infusion of GLP-1 and GIP RAs or administration of an </a:t>
            </a:r>
            <a:r>
              <a:rPr lang="en-US" sz="1200" b="0" i="0" u="none" strike="noStrike" baseline="0" dirty="0" err="1">
                <a:solidFill>
                  <a:srgbClr val="000000"/>
                </a:solidFill>
                <a:latin typeface="AdvTT1895a33e"/>
              </a:rPr>
              <a:t>unimolecular</a:t>
            </a:r>
            <a:r>
              <a:rPr lang="en-US" sz="1200" b="0" i="0" u="none" strike="noStrike" baseline="0" dirty="0">
                <a:solidFill>
                  <a:srgbClr val="000000"/>
                </a:solidFill>
                <a:latin typeface="AdvTT1895a33e"/>
              </a:rPr>
              <a:t> dual GLP-1/GIP RAs in patients with T2D have generally demonstrated a neutral effect on glucagon concentrations, with the </a:t>
            </a:r>
            <a:r>
              <a:rPr lang="en-US" sz="1200" b="0" i="0" u="none" strike="noStrike" baseline="0" dirty="0" err="1">
                <a:solidFill>
                  <a:srgbClr val="000000"/>
                </a:solidFill>
                <a:latin typeface="AdvTT1895a33e"/>
              </a:rPr>
              <a:t>glucagonotropic</a:t>
            </a:r>
            <a:r>
              <a:rPr lang="en-US" sz="1200" b="0" i="0" u="none" strike="noStrike" baseline="0" dirty="0">
                <a:solidFill>
                  <a:srgbClr val="000000"/>
                </a:solidFill>
                <a:latin typeface="AdvTT1895a33e"/>
              </a:rPr>
              <a:t> effect of GIPR </a:t>
            </a:r>
            <a:r>
              <a:rPr lang="en-US" sz="1200" b="0" i="0" u="none" strike="noStrike" baseline="0" dirty="0" err="1">
                <a:solidFill>
                  <a:srgbClr val="000000"/>
                </a:solidFill>
                <a:latin typeface="AdvTT1895a33e"/>
              </a:rPr>
              <a:t>agonism</a:t>
            </a:r>
            <a:r>
              <a:rPr lang="en-US" sz="1200" b="0" i="0" u="none" strike="noStrike" baseline="0" dirty="0">
                <a:solidFill>
                  <a:srgbClr val="000000"/>
                </a:solidFill>
                <a:latin typeface="AdvTT1895a33e"/>
              </a:rPr>
              <a:t> being ‘nullified’ by the </a:t>
            </a:r>
            <a:r>
              <a:rPr lang="en-US" sz="1200" b="0" i="0" u="none" strike="noStrike" baseline="0" dirty="0" err="1">
                <a:solidFill>
                  <a:srgbClr val="000000"/>
                </a:solidFill>
                <a:latin typeface="AdvTT1895a33e"/>
              </a:rPr>
              <a:t>glucagonostatic</a:t>
            </a:r>
            <a:r>
              <a:rPr lang="en-US" sz="1200" b="0" i="0" u="none" strike="noStrike" baseline="0" dirty="0">
                <a:solidFill>
                  <a:srgbClr val="000000"/>
                </a:solidFill>
                <a:latin typeface="AdvTT1895a33e"/>
              </a:rPr>
              <a:t> effect of the GLP-1 RA. Interestingly, fasting glucagon concentrations were reduced to a greater extent after 26 weeks of </a:t>
            </a:r>
            <a:r>
              <a:rPr lang="en-US" sz="1200" b="0" i="0" u="none" strike="noStrike" baseline="0" dirty="0" err="1">
                <a:solidFill>
                  <a:srgbClr val="000000"/>
                </a:solidFill>
                <a:latin typeface="AdvTT1895a33e"/>
              </a:rPr>
              <a:t>tirzepatide</a:t>
            </a:r>
            <a:r>
              <a:rPr lang="en-US" sz="1200" b="0" i="0" u="none" strike="noStrike" baseline="0" dirty="0">
                <a:solidFill>
                  <a:srgbClr val="000000"/>
                </a:solidFill>
                <a:latin typeface="AdvTT1895a33e"/>
              </a:rPr>
              <a:t> therapy compared with the selective GLP-1 RA </a:t>
            </a:r>
            <a:r>
              <a:rPr lang="en-US" sz="1200" b="0" i="0" u="none" strike="noStrike" baseline="0" dirty="0" err="1">
                <a:solidFill>
                  <a:srgbClr val="000000"/>
                </a:solidFill>
                <a:latin typeface="AdvTT1895a33e"/>
              </a:rPr>
              <a:t>dulaglutide</a:t>
            </a:r>
            <a:r>
              <a:rPr lang="en-US" sz="1200" b="0" i="0" u="none" strike="noStrike" baseline="0" dirty="0">
                <a:solidFill>
                  <a:srgbClr val="000000"/>
                </a:solidFill>
                <a:latin typeface="AdvTT1895a33e"/>
              </a:rPr>
              <a:t> in the 26-week Phase 2 clinical trial (Frias Review 2020).</a:t>
            </a:r>
          </a:p>
          <a:p>
            <a:pPr algn="l"/>
            <a:endParaRPr lang="en-US" sz="1200" b="0" i="0" u="none" strike="noStrike" baseline="0" dirty="0">
              <a:solidFill>
                <a:srgbClr val="000000"/>
              </a:solidFill>
              <a:latin typeface="AdvTT1895a33e"/>
            </a:endParaRPr>
          </a:p>
          <a:p>
            <a:pPr algn="l"/>
            <a:r>
              <a:rPr lang="en-US" sz="1200" b="0" i="0" u="none" strike="noStrike" baseline="0" dirty="0">
                <a:solidFill>
                  <a:srgbClr val="000000"/>
                </a:solidFill>
                <a:latin typeface="AdvTT1895a33e"/>
              </a:rPr>
              <a:t>A factor affecting the tolerability of GLP-1RA treatment is the occurrence of drug-related nausea. Interestingly, GIPR </a:t>
            </a:r>
            <a:r>
              <a:rPr lang="en-US" sz="1200" b="0" i="0" u="none" strike="noStrike" baseline="0" dirty="0" err="1">
                <a:solidFill>
                  <a:srgbClr val="000000"/>
                </a:solidFill>
                <a:latin typeface="AdvTT1895a33e"/>
              </a:rPr>
              <a:t>agonism</a:t>
            </a:r>
            <a:r>
              <a:rPr lang="en-US" sz="1200" b="0" i="0" u="none" strike="noStrike" baseline="0" dirty="0">
                <a:solidFill>
                  <a:srgbClr val="000000"/>
                </a:solidFill>
                <a:latin typeface="AdvTT1895a33e"/>
              </a:rPr>
              <a:t> attenuates the aversive and emetic responses characteristic of the gut peptide PYY and the oncology drug cisplatin, respectively. This suggests a novel hypothesis where GIP may enhance GLP1R-mediated weight loss by increasing tolerance, thereby expanding the therapeutic index. Together, current evidence suggests that GIP has the potential to drive weight loss by directly targeting its receptor in the CNS to inhibit caloric intake, by enhancing the anorectic action of GLP-1, or by reducing drug-induced nausea to expand GLP-1RA efficacy, or combinations thereof (</a:t>
            </a:r>
            <a:r>
              <a:rPr lang="en-US" sz="1200" b="0" i="0" u="none" strike="noStrike" baseline="0" dirty="0" err="1">
                <a:solidFill>
                  <a:srgbClr val="000000"/>
                </a:solidFill>
                <a:latin typeface="AdvTT1895a33e"/>
              </a:rPr>
              <a:t>Samms</a:t>
            </a:r>
            <a:r>
              <a:rPr lang="en-US" sz="1200" b="0" i="0" u="none" strike="noStrike" baseline="0" dirty="0">
                <a:solidFill>
                  <a:srgbClr val="000000"/>
                </a:solidFill>
                <a:latin typeface="AdvTT1895a33e"/>
              </a:rPr>
              <a:t> 2020).</a:t>
            </a:r>
          </a:p>
          <a:p>
            <a:pPr algn="l"/>
            <a:endParaRPr lang="en-US" sz="1200" b="0" i="0" u="none" strike="noStrike" baseline="0" dirty="0">
              <a:solidFill>
                <a:srgbClr val="000000"/>
              </a:solidFill>
              <a:latin typeface="AdvTT1895a33e"/>
            </a:endParaRPr>
          </a:p>
          <a:p>
            <a:pPr algn="l"/>
            <a:endParaRPr lang="en-US" sz="1200" b="0" i="0" u="none" strike="noStrike" baseline="0" dirty="0">
              <a:solidFill>
                <a:srgbClr val="000000"/>
              </a:solidFill>
              <a:latin typeface="AdvTT1895a33e"/>
            </a:endParaRPr>
          </a:p>
          <a:p>
            <a:pPr algn="l"/>
            <a:endParaRPr lang="en-US" sz="1200" b="0" i="0" u="none" strike="noStrike" baseline="0" dirty="0">
              <a:solidFill>
                <a:srgbClr val="000000"/>
              </a:solidFill>
              <a:latin typeface="AdvTT1895a33e"/>
            </a:endParaRPr>
          </a:p>
          <a:p>
            <a:pPr algn="l"/>
            <a:r>
              <a:rPr lang="en-US" sz="1200" b="0" i="0" u="none" strike="noStrike" baseline="0" dirty="0">
                <a:solidFill>
                  <a:srgbClr val="000000"/>
                </a:solidFill>
                <a:latin typeface="AdvTT1895a33e"/>
              </a:rPr>
              <a:t>The primary physiological role of WAT is to function as a daily buffer of circulating lipids [22], releasing free fatty acids (FFAs) in the fasted state and storing dietary lipid in the fed state (Box 1). In T2DM, the lipid-buffering capacity of WAT is dysregulated because storage capacity is exceeded and is accompanied by reduced insulin-mediated suppression of FFA release, lowered adipose tissue perfusion (blood flow), and impaired recruitment of lipoprotein lipase (LPL)</a:t>
            </a:r>
          </a:p>
          <a:p>
            <a:pPr algn="l"/>
            <a:endParaRPr lang="en-US" dirty="0"/>
          </a:p>
          <a:p>
            <a:endParaRPr lang="it-IT" dirty="0"/>
          </a:p>
        </p:txBody>
      </p:sp>
      <p:sp>
        <p:nvSpPr>
          <p:cNvPr id="4" name="Segnaposto numero diapositiva 3"/>
          <p:cNvSpPr>
            <a:spLocks noGrp="1"/>
          </p:cNvSpPr>
          <p:nvPr>
            <p:ph type="sldNum" sz="quarter" idx="10"/>
          </p:nvPr>
        </p:nvSpPr>
        <p:spPr/>
        <p:txBody>
          <a:bodyPr/>
          <a:lstStyle/>
          <a:p>
            <a:fld id="{38F2F2CA-690F-C644-8B88-DF12A9EBC2E6}" type="slidenum">
              <a:rPr lang="it-IT" smtClean="0"/>
              <a:t>4</a:t>
            </a:fld>
            <a:endParaRPr lang="it-IT"/>
          </a:p>
        </p:txBody>
      </p:sp>
    </p:spTree>
    <p:extLst>
      <p:ext uri="{BB962C8B-B14F-4D97-AF65-F5344CB8AC3E}">
        <p14:creationId xmlns:p14="http://schemas.microsoft.com/office/powerpoint/2010/main" val="808008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sz="1200" b="1" noProof="0" dirty="0">
                <a:latin typeface="Arial" panose="020B0604020202020204" pitchFamily="34" charset="0"/>
                <a:cs typeface="Arial" panose="020B0604020202020204" pitchFamily="34" charset="0"/>
              </a:rPr>
              <a:t>Abbreviations:</a:t>
            </a:r>
          </a:p>
          <a:p>
            <a:pPr marL="0" indent="0">
              <a:buFont typeface="+mj-lt"/>
              <a:buNone/>
            </a:pPr>
            <a:r>
              <a:rPr lang="en-GB" sz="1200" b="0" noProof="0" dirty="0">
                <a:latin typeface="Arial" panose="020B0604020202020204" pitchFamily="34" charset="0"/>
                <a:cs typeface="Arial" panose="020B0604020202020204" pitchFamily="34" charset="0"/>
              </a:rPr>
              <a:t>MTD=Maximum Tolerated Dose; PBO=Placebo; QW=Once-Weekly; SEMA=Semaglutide; TZP=Tirzepatide; T2D=Type 2 Diabetes.</a:t>
            </a:r>
          </a:p>
          <a:p>
            <a:pPr marL="0" indent="0">
              <a:buFont typeface="+mj-lt"/>
              <a:buNone/>
            </a:pPr>
            <a:endParaRPr lang="en-GB" sz="1200" b="0" noProof="0" dirty="0">
              <a:latin typeface="Arial" panose="020B0604020202020204" pitchFamily="34" charset="0"/>
              <a:cs typeface="Arial" panose="020B0604020202020204" pitchFamily="34" charset="0"/>
            </a:endParaRPr>
          </a:p>
          <a:p>
            <a:pPr marL="0" indent="0">
              <a:buFont typeface="+mj-lt"/>
              <a:buNone/>
            </a:pPr>
            <a:r>
              <a:rPr lang="en-GB" sz="1200" b="1" noProof="0" dirty="0">
                <a:latin typeface="Arial" panose="020B0604020202020204" pitchFamily="34" charset="0"/>
                <a:cs typeface="Arial" panose="020B0604020202020204" pitchFamily="34" charset="0"/>
              </a:rPr>
              <a:t>References:</a:t>
            </a:r>
            <a:endParaRPr lang="en-GB" sz="1200" b="0" noProof="0" dirty="0">
              <a:latin typeface="Arial" panose="020B0604020202020204" pitchFamily="34" charset="0"/>
              <a:cs typeface="Arial" panose="020B0604020202020204" pitchFamily="34" charset="0"/>
            </a:endParaRPr>
          </a:p>
          <a:p>
            <a:pPr marL="228600" indent="-228600" algn="just">
              <a:spcBef>
                <a:spcPts val="0"/>
              </a:spcBef>
              <a:buFont typeface="+mj-lt"/>
              <a:buAutoNum type="arabicPeriod"/>
            </a:pPr>
            <a:r>
              <a:rPr lang="en-IN" sz="1200" b="0" i="0" u="none" strike="noStrike" dirty="0" err="1">
                <a:effectLst/>
                <a:latin typeface="Arial" panose="020B0604020202020204" pitchFamily="34" charset="0"/>
                <a:cs typeface="Arial" panose="020B0604020202020204" pitchFamily="34" charset="0"/>
              </a:rPr>
              <a:t>Jastreboff</a:t>
            </a:r>
            <a:r>
              <a:rPr lang="en-IN" sz="1200" b="0" i="0" u="none" strike="noStrike" dirty="0">
                <a:effectLst/>
                <a:latin typeface="Arial" panose="020B0604020202020204" pitchFamily="34" charset="0"/>
                <a:cs typeface="Arial" panose="020B0604020202020204" pitchFamily="34" charset="0"/>
              </a:rPr>
              <a:t> AM, Aronne LJ, Ahmad NN, et al. </a:t>
            </a:r>
            <a:r>
              <a:rPr lang="en-US" sz="1200" dirty="0">
                <a:latin typeface="Arial" panose="020B0604020202020204" pitchFamily="34" charset="0"/>
                <a:cs typeface="Arial" panose="020B0604020202020204" pitchFamily="34" charset="0"/>
              </a:rPr>
              <a:t>Tirzepatide once weekly for the treatment of obesity. </a:t>
            </a:r>
            <a:r>
              <a:rPr lang="en-IN" sz="1200" i="1" dirty="0">
                <a:latin typeface="Arial" panose="020B0604020202020204" pitchFamily="34" charset="0"/>
                <a:cs typeface="Arial" panose="020B0604020202020204" pitchFamily="34" charset="0"/>
              </a:rPr>
              <a:t>N Engl J Med</a:t>
            </a:r>
            <a:r>
              <a:rPr lang="en-IN" sz="1200" dirty="0">
                <a:latin typeface="Arial" panose="020B0604020202020204" pitchFamily="34" charset="0"/>
                <a:cs typeface="Arial" panose="020B0604020202020204" pitchFamily="34" charset="0"/>
              </a:rPr>
              <a:t>. 2022;387(3):205-216. </a:t>
            </a:r>
          </a:p>
          <a:p>
            <a:pPr marL="228600" indent="-228600" algn="just">
              <a:spcBef>
                <a:spcPts val="0"/>
              </a:spcBef>
              <a:buFont typeface="+mj-lt"/>
              <a:buAutoNum type="arabicPeriod"/>
            </a:pPr>
            <a:r>
              <a:rPr lang="en-US" sz="1200" b="0" i="0" u="none" strike="noStrike" dirty="0">
                <a:effectLst/>
                <a:latin typeface="Arial" panose="020B0604020202020204" pitchFamily="34" charset="0"/>
                <a:cs typeface="Arial" panose="020B0604020202020204" pitchFamily="34" charset="0"/>
              </a:rPr>
              <a:t>Garvey WT</a:t>
            </a:r>
            <a:r>
              <a:rPr lang="en-US" sz="1200" b="0" i="0" dirty="0">
                <a:effectLst/>
                <a:latin typeface="Arial" panose="020B0604020202020204" pitchFamily="34" charset="0"/>
                <a:cs typeface="Arial" panose="020B0604020202020204" pitchFamily="34" charset="0"/>
              </a:rPr>
              <a:t>, </a:t>
            </a:r>
            <a:r>
              <a:rPr lang="en-US" sz="1200" b="0" i="0" u="none" strike="noStrike" dirty="0">
                <a:effectLst/>
                <a:latin typeface="Arial" panose="020B0604020202020204" pitchFamily="34" charset="0"/>
                <a:cs typeface="Arial" panose="020B0604020202020204" pitchFamily="34" charset="0"/>
              </a:rPr>
              <a:t>Frias JP, </a:t>
            </a:r>
            <a:r>
              <a:rPr lang="en-US" sz="1200" b="0" i="0" u="none" strike="noStrike" dirty="0" err="1">
                <a:effectLst/>
                <a:latin typeface="Arial" panose="020B0604020202020204" pitchFamily="34" charset="0"/>
                <a:cs typeface="Arial" panose="020B0604020202020204" pitchFamily="34" charset="0"/>
              </a:rPr>
              <a:t>Jastreboff</a:t>
            </a:r>
            <a:r>
              <a:rPr lang="en-US" sz="1200" b="0" i="0" u="none" strike="noStrike" dirty="0">
                <a:effectLst/>
                <a:latin typeface="Arial" panose="020B0604020202020204" pitchFamily="34" charset="0"/>
                <a:cs typeface="Arial" panose="020B0604020202020204" pitchFamily="34" charset="0"/>
              </a:rPr>
              <a:t> AM, et al. Tirzepatide once weekly for the treatment of obesity in people with type 2 diabetes (SURMOUNT-2): a double-blind, randomised, multicentre, placebo-controlled, phase 3 trial. </a:t>
            </a:r>
            <a:r>
              <a:rPr lang="fr-FR" sz="1200" i="1" dirty="0">
                <a:latin typeface="Arial" panose="020B0604020202020204" pitchFamily="34" charset="0"/>
                <a:cs typeface="Arial" panose="020B0604020202020204" pitchFamily="34" charset="0"/>
              </a:rPr>
              <a:t>Lancet. </a:t>
            </a:r>
            <a:r>
              <a:rPr lang="fr-FR" sz="1200" i="0" dirty="0">
                <a:latin typeface="Arial" panose="020B0604020202020204" pitchFamily="34" charset="0"/>
                <a:cs typeface="Arial" panose="020B0604020202020204" pitchFamily="34" charset="0"/>
              </a:rPr>
              <a:t>2023;402(10402):613-626. </a:t>
            </a:r>
          </a:p>
          <a:p>
            <a:pPr marL="228600" indent="-228600" algn="just">
              <a:spcBef>
                <a:spcPts val="0"/>
              </a:spcBef>
              <a:buFont typeface="+mj-lt"/>
              <a:buAutoNum type="arabicPeriod"/>
            </a:pPr>
            <a:r>
              <a:rPr lang="fr-FR" sz="1200" b="0" kern="0" dirty="0">
                <a:latin typeface="Arial" panose="020B0604020202020204" pitchFamily="34" charset="0"/>
                <a:cs typeface="Arial" panose="020B0604020202020204" pitchFamily="34" charset="0"/>
              </a:rPr>
              <a:t>Wadden TA, Chao AM, </a:t>
            </a:r>
            <a:r>
              <a:rPr lang="fr-FR" sz="1200" b="0" kern="0" dirty="0" err="1">
                <a:latin typeface="Arial" panose="020B0604020202020204" pitchFamily="34" charset="0"/>
                <a:cs typeface="Arial" panose="020B0604020202020204" pitchFamily="34" charset="0"/>
              </a:rPr>
              <a:t>Machineni</a:t>
            </a:r>
            <a:r>
              <a:rPr lang="fr-FR" sz="1200" b="0" kern="0" dirty="0">
                <a:latin typeface="Arial" panose="020B0604020202020204" pitchFamily="34" charset="0"/>
                <a:cs typeface="Arial" panose="020B0604020202020204" pitchFamily="34" charset="0"/>
              </a:rPr>
              <a:t> S, et al. </a:t>
            </a:r>
            <a:r>
              <a:rPr lang="en-US" sz="1200" b="0" i="0" dirty="0">
                <a:effectLst/>
                <a:latin typeface="Arial" panose="020B0604020202020204" pitchFamily="34" charset="0"/>
                <a:cs typeface="Arial" panose="020B0604020202020204" pitchFamily="34" charset="0"/>
              </a:rPr>
              <a:t>Tirzepatide after intensive lifestyle intervention in adults with overweight or obesity: the SURMOUNT-3 phase 3 trial. </a:t>
            </a:r>
            <a:r>
              <a:rPr lang="fr-FR" sz="1200" b="0" i="1" kern="0" dirty="0">
                <a:latin typeface="Arial" panose="020B0604020202020204" pitchFamily="34" charset="0"/>
                <a:cs typeface="Arial" panose="020B0604020202020204" pitchFamily="34" charset="0"/>
              </a:rPr>
              <a:t>Nat Med. </a:t>
            </a:r>
            <a:r>
              <a:rPr lang="fr-FR" sz="1200" b="0" kern="0" dirty="0">
                <a:latin typeface="Arial" panose="020B0604020202020204" pitchFamily="34" charset="0"/>
                <a:cs typeface="Arial" panose="020B0604020202020204" pitchFamily="34" charset="0"/>
              </a:rPr>
              <a:t>2023;29:2909-2918. </a:t>
            </a:r>
          </a:p>
          <a:p>
            <a:pPr marL="228600" indent="-228600" algn="just">
              <a:spcBef>
                <a:spcPts val="0"/>
              </a:spcBef>
              <a:buFont typeface="+mj-lt"/>
              <a:buAutoNum type="arabicPeriod"/>
            </a:pPr>
            <a:r>
              <a:rPr lang="en-US" sz="1200" dirty="0">
                <a:solidFill>
                  <a:schemeClr val="tx1"/>
                </a:solidFill>
                <a:latin typeface="Arial" panose="020B0604020202020204" pitchFamily="34" charset="0"/>
                <a:cs typeface="Arial" panose="020B0604020202020204" pitchFamily="34" charset="0"/>
              </a:rPr>
              <a:t>Aronne LJ, Sattar N, Horn DB, et al. </a:t>
            </a:r>
            <a:r>
              <a:rPr lang="en-US" sz="1200" b="0" dirty="0">
                <a:effectLst/>
                <a:latin typeface="Arial" panose="020B0604020202020204" pitchFamily="34" charset="0"/>
                <a:ea typeface="Yu Mincho" panose="02020400000000000000" pitchFamily="18" charset="-128"/>
                <a:cs typeface="Arial" panose="020B0604020202020204" pitchFamily="34" charset="0"/>
              </a:rPr>
              <a:t>Continued treatment with tirzepatide for maintenance of weight reduction in adults with obesity: The SURMOUNT-4 Randomized Clinical Trial. </a:t>
            </a:r>
            <a:r>
              <a:rPr lang="en-US" sz="1200" i="1" dirty="0">
                <a:solidFill>
                  <a:schemeClr val="tx1"/>
                </a:solidFill>
                <a:latin typeface="Arial" panose="020B0604020202020204" pitchFamily="34" charset="0"/>
                <a:cs typeface="Arial" panose="020B0604020202020204" pitchFamily="34" charset="0"/>
              </a:rPr>
              <a:t>JAMA.</a:t>
            </a:r>
            <a:r>
              <a:rPr lang="en-US" sz="1200" dirty="0">
                <a:solidFill>
                  <a:schemeClr val="tx1"/>
                </a:solidFill>
                <a:latin typeface="Arial" panose="020B0604020202020204" pitchFamily="34" charset="0"/>
                <a:cs typeface="Arial" panose="020B0604020202020204" pitchFamily="34" charset="0"/>
              </a:rPr>
              <a:t> </a:t>
            </a:r>
            <a:r>
              <a:rPr lang="en-US" sz="1200" kern="0" dirty="0">
                <a:latin typeface="Arial" panose="020B0604020202020204" pitchFamily="34" charset="0"/>
                <a:cs typeface="Arial" panose="020B0604020202020204" pitchFamily="34" charset="0"/>
              </a:rPr>
              <a:t>2024;331(1)38-48.</a:t>
            </a:r>
          </a:p>
          <a:p>
            <a:pPr marL="228600" indent="-228600" algn="just">
              <a:spcBef>
                <a:spcPts val="0"/>
              </a:spcBef>
              <a:buFont typeface="+mj-lt"/>
              <a:buAutoNum type="arabicPeriod"/>
            </a:pPr>
            <a:r>
              <a:rPr lang="en-US" sz="1200" dirty="0">
                <a:latin typeface="Arial" panose="020B0604020202020204" pitchFamily="34" charset="0"/>
                <a:cs typeface="Arial" panose="020B0604020202020204" pitchFamily="34" charset="0"/>
              </a:rPr>
              <a:t>ClinicalTrials.gov. A study of tirzepatide (LY3298176) in participants with obesity or overweight with weight related comorbidities (SURMOUNT-5). https://classic.clinicaltrials.gov/ct2/show/NCT05822830 </a:t>
            </a:r>
            <a:r>
              <a:rPr lang="en-IN" sz="1200" dirty="0">
                <a:latin typeface="Arial" panose="020B0604020202020204" pitchFamily="34" charset="0"/>
                <a:cs typeface="Arial" panose="020B0604020202020204" pitchFamily="34" charset="0"/>
              </a:rPr>
              <a:t>(Accessed November 12, 2023).</a:t>
            </a: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QC completed by L-MACH, LCCI, July 24, 2024. Separate individuals at L-MACH created the slide (June 24, 2024) and performed data review (June 24, 2024).</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9364A2-D593-44F1-B686-DC97CD944B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6837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sz="1200" b="1" noProof="0" dirty="0">
                <a:latin typeface="Arial" panose="020B0604020202020204" pitchFamily="34" charset="0"/>
                <a:cs typeface="Arial" panose="020B0604020202020204" pitchFamily="34" charset="0"/>
              </a:rPr>
              <a:t>Abbreviations:</a:t>
            </a:r>
          </a:p>
          <a:p>
            <a:pPr marL="0" indent="0">
              <a:buFont typeface="+mj-lt"/>
              <a:buNone/>
            </a:pPr>
            <a:r>
              <a:rPr lang="en-GB" sz="1200" b="0" noProof="0" dirty="0">
                <a:latin typeface="Arial" panose="020B0604020202020204" pitchFamily="34" charset="0"/>
                <a:cs typeface="Arial" panose="020B0604020202020204" pitchFamily="34" charset="0"/>
              </a:rPr>
              <a:t>MTD=Maximum Tolerated Dose; PBO=Placebo; QW=Once-Weekly; TZP=Tirzepatide; T2D=Type 2 Diabetes.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noProof="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noProof="0" dirty="0">
                <a:latin typeface="Arial" panose="020B0604020202020204" pitchFamily="34" charset="0"/>
                <a:cs typeface="Arial" panose="020B0604020202020204" pitchFamily="34" charset="0"/>
              </a:rPr>
              <a:t>References:</a:t>
            </a:r>
            <a:endParaRPr lang="en-GB" sz="1200" b="0" noProof="0" dirty="0">
              <a:latin typeface="Arial" panose="020B0604020202020204" pitchFamily="34" charset="0"/>
              <a:cs typeface="Arial" panose="020B0604020202020204" pitchFamily="34" charset="0"/>
            </a:endParaRPr>
          </a:p>
          <a:p>
            <a:pPr marL="266400" marR="0" lvl="0" indent="-266400" algn="l" defTabSz="914400" rtl="0" eaLnBrk="0" fontAlgn="base" latinLnBrk="0" hangingPunct="0">
              <a:lnSpc>
                <a:spcPct val="100000"/>
              </a:lnSpc>
              <a:spcBef>
                <a:spcPts val="432"/>
              </a:spcBef>
              <a:spcAft>
                <a:spcPct val="0"/>
              </a:spcAft>
              <a:buClrTx/>
              <a:buSzTx/>
              <a:buFont typeface="+mj-lt"/>
              <a:buAutoNum type="arabicPeriod"/>
              <a:tabLst/>
              <a:defRPr/>
            </a:pPr>
            <a:r>
              <a:rPr lang="en-US" sz="1200" dirty="0">
                <a:latin typeface="Arial" panose="020B0604020202020204" pitchFamily="34" charset="0"/>
                <a:cs typeface="Arial" panose="020B0604020202020204" pitchFamily="34" charset="0"/>
              </a:rPr>
              <a:t>ClinicalTrials.gov. A study of LY3298176 (Tirzepatide) for the maintenance of body weight reduction in participants who have obesity or overweight with weight-related comorbidities. https://classic.clinicaltrials.gov/ct2/show/NCT06047548 </a:t>
            </a:r>
            <a:r>
              <a:rPr lang="en-IN" sz="1200" dirty="0">
                <a:latin typeface="Arial" panose="020B0604020202020204" pitchFamily="34" charset="0"/>
                <a:cs typeface="Arial" panose="020B0604020202020204" pitchFamily="34" charset="0"/>
              </a:rPr>
              <a:t>(Accessed November 12, 2023).</a:t>
            </a:r>
            <a:endParaRPr lang="en-US" sz="1200" dirty="0">
              <a:latin typeface="Arial" panose="020B0604020202020204" pitchFamily="34" charset="0"/>
              <a:cs typeface="Arial" panose="020B0604020202020204" pitchFamily="34" charset="0"/>
            </a:endParaRPr>
          </a:p>
          <a:p>
            <a:pPr marL="266400" marR="0" lvl="0" indent="-266400" algn="l" defTabSz="914400" rtl="0" eaLnBrk="0" fontAlgn="base" latinLnBrk="0" hangingPunct="0">
              <a:lnSpc>
                <a:spcPct val="100000"/>
              </a:lnSpc>
              <a:spcBef>
                <a:spcPts val="432"/>
              </a:spcBef>
              <a:spcAft>
                <a:spcPct val="0"/>
              </a:spcAft>
              <a:buClrTx/>
              <a:buSzTx/>
              <a:buFont typeface="+mj-lt"/>
              <a:buAutoNum type="arabicPeriod"/>
              <a:tabLst/>
              <a:defRPr/>
            </a:pPr>
            <a:r>
              <a:rPr lang="en-US" sz="1200" dirty="0">
                <a:latin typeface="Arial" panose="020B0604020202020204" pitchFamily="34" charset="0"/>
                <a:cs typeface="Arial" panose="020B0604020202020204" pitchFamily="34" charset="0"/>
              </a:rPr>
              <a:t>ClinicalTrials.gov. A study of tirzepatide (LY3298176) once weekly in adolescent participants who have obesity, or are overweight with weight-related comorbidities. https://classic.clinicaltrials.gov/ct2/show/NCT06075667 </a:t>
            </a:r>
            <a:r>
              <a:rPr lang="en-IN" sz="1200" dirty="0">
                <a:latin typeface="Arial" panose="020B0604020202020204" pitchFamily="34" charset="0"/>
                <a:cs typeface="Arial" panose="020B0604020202020204" pitchFamily="34" charset="0"/>
              </a:rPr>
              <a:t>(Accessed November 12, 2023).</a:t>
            </a:r>
            <a:r>
              <a:rPr lang="en-US" sz="1200" dirty="0">
                <a:latin typeface="Arial" panose="020B0604020202020204" pitchFamily="34" charset="0"/>
                <a:cs typeface="Arial" panose="020B0604020202020204" pitchFamily="34" charset="0"/>
              </a:rPr>
              <a:t> </a:t>
            </a:r>
            <a:endParaRPr lang="en-IN" sz="1200" dirty="0">
              <a:latin typeface="Arial" panose="020B0604020202020204" pitchFamily="34" charset="0"/>
              <a:cs typeface="Arial" panose="020B0604020202020204" pitchFamily="34" charset="0"/>
            </a:endParaRPr>
          </a:p>
          <a:p>
            <a:pPr marL="266400" marR="0" lvl="0" indent="-266400" algn="l" defTabSz="914400" rtl="0" eaLnBrk="0" fontAlgn="base" latinLnBrk="0" hangingPunct="0">
              <a:lnSpc>
                <a:spcPct val="100000"/>
              </a:lnSpc>
              <a:spcBef>
                <a:spcPts val="432"/>
              </a:spcBef>
              <a:spcAft>
                <a:spcPct val="0"/>
              </a:spcAft>
              <a:buClrTx/>
              <a:buSzTx/>
              <a:buFont typeface="+mj-lt"/>
              <a:buAutoNum type="arabicPeriod"/>
              <a:tabLst/>
              <a:defRPr/>
            </a:pPr>
            <a:r>
              <a:rPr lang="en-US" sz="1200" dirty="0">
                <a:latin typeface="Arial" panose="020B0604020202020204" pitchFamily="34" charset="0"/>
                <a:cs typeface="Arial" panose="020B0604020202020204" pitchFamily="34" charset="0"/>
              </a:rPr>
              <a:t>ClinicalTrials.gov. A study of tirzepatide (LY3298176) in participants with obesity disease (SURMOUNT-J). </a:t>
            </a:r>
            <a:r>
              <a:rPr lang="en-IN" sz="1200" dirty="0">
                <a:latin typeface="Arial" panose="020B0604020202020204" pitchFamily="34" charset="0"/>
                <a:cs typeface="Arial" panose="020B0604020202020204" pitchFamily="34" charset="0"/>
              </a:rPr>
              <a:t>https://www.clinicaltrials.gov/ct2/show/NCT04844918 (Accessed November 12, 2023).</a:t>
            </a:r>
          </a:p>
          <a:p>
            <a:pPr marL="266400" marR="0" lvl="0" indent="-266400" algn="l" defTabSz="914400" rtl="0" eaLnBrk="0" fontAlgn="base" latinLnBrk="0" hangingPunct="0">
              <a:lnSpc>
                <a:spcPct val="100000"/>
              </a:lnSpc>
              <a:spcBef>
                <a:spcPts val="432"/>
              </a:spcBef>
              <a:spcAft>
                <a:spcPct val="0"/>
              </a:spcAft>
              <a:buClrTx/>
              <a:buSzTx/>
              <a:buFont typeface="+mj-lt"/>
              <a:buAutoNum type="arabicPeriod"/>
              <a:tabLst/>
              <a:defRPr/>
            </a:pPr>
            <a:r>
              <a:rPr lang="en-US" sz="1200" dirty="0">
                <a:latin typeface="Arial" panose="020B0604020202020204" pitchFamily="34" charset="0"/>
                <a:cs typeface="Arial" panose="020B0604020202020204" pitchFamily="34" charset="0"/>
              </a:rPr>
              <a:t>ClinicalTrials.gov. A study of tirzepatide (LY3298176) in Chinese participants without type 2 diabetes who have obesity or overweight (SURMOUNT-CN) (SURMOUNT-CN). </a:t>
            </a:r>
            <a:r>
              <a:rPr lang="en-IN" sz="1200" dirty="0">
                <a:latin typeface="Arial" panose="020B0604020202020204" pitchFamily="34" charset="0"/>
                <a:cs typeface="Arial" panose="020B0604020202020204" pitchFamily="34" charset="0"/>
              </a:rPr>
              <a:t>https://www.clinicaltrials.gov/ct2/show/NCT05024032 (Accessed November 12, 2023).</a:t>
            </a: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QC completed by L-MACH, LCCI, July 24, 2024. Separate individuals at L-MACH created the slide (June 24, 2024) and performed data review (June 24, 2024).</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9364A2-D593-44F1-B686-DC97CD944B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1866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sz="1200" b="1" noProof="0" dirty="0">
                <a:latin typeface="Arial" panose="020B0604020202020204" pitchFamily="34" charset="0"/>
                <a:cs typeface="Arial" panose="020B0604020202020204" pitchFamily="34" charset="0"/>
              </a:rPr>
              <a:t>Abbreviations:</a:t>
            </a:r>
          </a:p>
          <a:p>
            <a:pPr marL="0" indent="0">
              <a:buFont typeface="+mj-lt"/>
              <a:buNone/>
            </a:pPr>
            <a:r>
              <a:rPr lang="en-GB" sz="1200" b="0" noProof="0" dirty="0">
                <a:latin typeface="Arial" panose="020B0604020202020204" pitchFamily="34" charset="0"/>
                <a:cs typeface="Arial" panose="020B0604020202020204" pitchFamily="34" charset="0"/>
              </a:rPr>
              <a:t>MTD=Maximum Tolerated Dose; PBO=Placebo; QW=Once-Weekly; SEMA=Semaglutide; TZP=Tirzepatide; T2D=Type 2 Diabetes.</a:t>
            </a:r>
          </a:p>
          <a:p>
            <a:pPr marL="0" indent="0">
              <a:buFont typeface="+mj-lt"/>
              <a:buNone/>
            </a:pPr>
            <a:endParaRPr lang="en-GB" sz="1200" b="0" noProof="0" dirty="0">
              <a:latin typeface="Arial" panose="020B0604020202020204" pitchFamily="34" charset="0"/>
              <a:cs typeface="Arial" panose="020B0604020202020204" pitchFamily="34" charset="0"/>
            </a:endParaRPr>
          </a:p>
          <a:p>
            <a:pPr marL="0" indent="0">
              <a:buFont typeface="+mj-lt"/>
              <a:buNone/>
            </a:pPr>
            <a:r>
              <a:rPr lang="en-GB" sz="1200" b="1" noProof="0" dirty="0">
                <a:latin typeface="Arial" panose="020B0604020202020204" pitchFamily="34" charset="0"/>
                <a:cs typeface="Arial" panose="020B0604020202020204" pitchFamily="34" charset="0"/>
              </a:rPr>
              <a:t>References:</a:t>
            </a:r>
            <a:endParaRPr lang="en-GB" sz="1200" b="0" noProof="0" dirty="0">
              <a:latin typeface="Arial" panose="020B0604020202020204" pitchFamily="34" charset="0"/>
              <a:cs typeface="Arial" panose="020B0604020202020204" pitchFamily="34" charset="0"/>
            </a:endParaRPr>
          </a:p>
          <a:p>
            <a:pPr marL="228600" indent="-228600" algn="just">
              <a:spcBef>
                <a:spcPts val="0"/>
              </a:spcBef>
              <a:buFont typeface="+mj-lt"/>
              <a:buAutoNum type="arabicPeriod"/>
            </a:pPr>
            <a:r>
              <a:rPr lang="en-IN" sz="1200" b="0" i="0" u="none" strike="noStrike" dirty="0" err="1">
                <a:effectLst/>
                <a:latin typeface="Arial" panose="020B0604020202020204" pitchFamily="34" charset="0"/>
                <a:cs typeface="Arial" panose="020B0604020202020204" pitchFamily="34" charset="0"/>
              </a:rPr>
              <a:t>Jastreboff</a:t>
            </a:r>
            <a:r>
              <a:rPr lang="en-IN" sz="1200" b="0" i="0" u="none" strike="noStrike" dirty="0">
                <a:effectLst/>
                <a:latin typeface="Arial" panose="020B0604020202020204" pitchFamily="34" charset="0"/>
                <a:cs typeface="Arial" panose="020B0604020202020204" pitchFamily="34" charset="0"/>
              </a:rPr>
              <a:t> AM, Aronne LJ, Ahmad NN, et al. </a:t>
            </a:r>
            <a:r>
              <a:rPr lang="en-US" sz="1200" dirty="0">
                <a:latin typeface="Arial" panose="020B0604020202020204" pitchFamily="34" charset="0"/>
                <a:cs typeface="Arial" panose="020B0604020202020204" pitchFamily="34" charset="0"/>
              </a:rPr>
              <a:t>Tirzepatide once weekly for the treatment of obesity. </a:t>
            </a:r>
            <a:r>
              <a:rPr lang="en-IN" sz="1200" i="1" dirty="0">
                <a:latin typeface="Arial" panose="020B0604020202020204" pitchFamily="34" charset="0"/>
                <a:cs typeface="Arial" panose="020B0604020202020204" pitchFamily="34" charset="0"/>
              </a:rPr>
              <a:t>N Engl J Med</a:t>
            </a:r>
            <a:r>
              <a:rPr lang="en-IN" sz="1200" dirty="0">
                <a:latin typeface="Arial" panose="020B0604020202020204" pitchFamily="34" charset="0"/>
                <a:cs typeface="Arial" panose="020B0604020202020204" pitchFamily="34" charset="0"/>
              </a:rPr>
              <a:t>. 2022;387(3):205-216. </a:t>
            </a:r>
          </a:p>
          <a:p>
            <a:pPr marL="228600" indent="-228600" algn="just">
              <a:spcBef>
                <a:spcPts val="0"/>
              </a:spcBef>
              <a:buFont typeface="+mj-lt"/>
              <a:buAutoNum type="arabicPeriod"/>
            </a:pPr>
            <a:r>
              <a:rPr lang="en-US" sz="1200" b="0" i="0" u="none" strike="noStrike" dirty="0">
                <a:effectLst/>
                <a:latin typeface="Arial" panose="020B0604020202020204" pitchFamily="34" charset="0"/>
                <a:cs typeface="Arial" panose="020B0604020202020204" pitchFamily="34" charset="0"/>
              </a:rPr>
              <a:t>Garvey WT</a:t>
            </a:r>
            <a:r>
              <a:rPr lang="en-US" sz="1200" b="0" i="0" dirty="0">
                <a:effectLst/>
                <a:latin typeface="Arial" panose="020B0604020202020204" pitchFamily="34" charset="0"/>
                <a:cs typeface="Arial" panose="020B0604020202020204" pitchFamily="34" charset="0"/>
              </a:rPr>
              <a:t>, </a:t>
            </a:r>
            <a:r>
              <a:rPr lang="en-US" sz="1200" b="0" i="0" u="none" strike="noStrike" dirty="0">
                <a:effectLst/>
                <a:latin typeface="Arial" panose="020B0604020202020204" pitchFamily="34" charset="0"/>
                <a:cs typeface="Arial" panose="020B0604020202020204" pitchFamily="34" charset="0"/>
              </a:rPr>
              <a:t>Frias JP, </a:t>
            </a:r>
            <a:r>
              <a:rPr lang="en-US" sz="1200" b="0" i="0" u="none" strike="noStrike" dirty="0" err="1">
                <a:effectLst/>
                <a:latin typeface="Arial" panose="020B0604020202020204" pitchFamily="34" charset="0"/>
                <a:cs typeface="Arial" panose="020B0604020202020204" pitchFamily="34" charset="0"/>
              </a:rPr>
              <a:t>Jastreboff</a:t>
            </a:r>
            <a:r>
              <a:rPr lang="en-US" sz="1200" b="0" i="0" u="none" strike="noStrike" dirty="0">
                <a:effectLst/>
                <a:latin typeface="Arial" panose="020B0604020202020204" pitchFamily="34" charset="0"/>
                <a:cs typeface="Arial" panose="020B0604020202020204" pitchFamily="34" charset="0"/>
              </a:rPr>
              <a:t> AM, et al. Tirzepatide once weekly for the treatment of obesity in people with type 2 diabetes (SURMOUNT-2): a double-blind, randomised, multicentre, placebo-controlled, phase 3 trial. </a:t>
            </a:r>
            <a:r>
              <a:rPr lang="fr-FR" sz="1200" i="1" dirty="0">
                <a:latin typeface="Arial" panose="020B0604020202020204" pitchFamily="34" charset="0"/>
                <a:cs typeface="Arial" panose="020B0604020202020204" pitchFamily="34" charset="0"/>
              </a:rPr>
              <a:t>Lancet. </a:t>
            </a:r>
            <a:r>
              <a:rPr lang="fr-FR" sz="1200" i="0" dirty="0">
                <a:latin typeface="Arial" panose="020B0604020202020204" pitchFamily="34" charset="0"/>
                <a:cs typeface="Arial" panose="020B0604020202020204" pitchFamily="34" charset="0"/>
              </a:rPr>
              <a:t>2023;402(10402):613-626. </a:t>
            </a:r>
          </a:p>
          <a:p>
            <a:pPr marL="228600" indent="-228600" algn="just">
              <a:spcBef>
                <a:spcPts val="0"/>
              </a:spcBef>
              <a:buFont typeface="+mj-lt"/>
              <a:buAutoNum type="arabicPeriod"/>
            </a:pPr>
            <a:r>
              <a:rPr lang="fr-FR" sz="1200" b="0" kern="0" dirty="0">
                <a:latin typeface="Arial" panose="020B0604020202020204" pitchFamily="34" charset="0"/>
                <a:cs typeface="Arial" panose="020B0604020202020204" pitchFamily="34" charset="0"/>
              </a:rPr>
              <a:t>Wadden TA, Chao AM, </a:t>
            </a:r>
            <a:r>
              <a:rPr lang="fr-FR" sz="1200" b="0" kern="0" dirty="0" err="1">
                <a:latin typeface="Arial" panose="020B0604020202020204" pitchFamily="34" charset="0"/>
                <a:cs typeface="Arial" panose="020B0604020202020204" pitchFamily="34" charset="0"/>
              </a:rPr>
              <a:t>Machineni</a:t>
            </a:r>
            <a:r>
              <a:rPr lang="fr-FR" sz="1200" b="0" kern="0" dirty="0">
                <a:latin typeface="Arial" panose="020B0604020202020204" pitchFamily="34" charset="0"/>
                <a:cs typeface="Arial" panose="020B0604020202020204" pitchFamily="34" charset="0"/>
              </a:rPr>
              <a:t> S, et al. </a:t>
            </a:r>
            <a:r>
              <a:rPr lang="en-US" sz="1200" b="0" i="0" dirty="0">
                <a:effectLst/>
                <a:latin typeface="Arial" panose="020B0604020202020204" pitchFamily="34" charset="0"/>
                <a:cs typeface="Arial" panose="020B0604020202020204" pitchFamily="34" charset="0"/>
              </a:rPr>
              <a:t>Tirzepatide after intensive lifestyle intervention in adults with overweight or obesity: the SURMOUNT-3 phase 3 trial. </a:t>
            </a:r>
            <a:r>
              <a:rPr lang="fr-FR" sz="1200" b="0" i="1" kern="0" dirty="0">
                <a:latin typeface="Arial" panose="020B0604020202020204" pitchFamily="34" charset="0"/>
                <a:cs typeface="Arial" panose="020B0604020202020204" pitchFamily="34" charset="0"/>
              </a:rPr>
              <a:t>Nat Med. </a:t>
            </a:r>
            <a:r>
              <a:rPr lang="fr-FR" sz="1200" b="0" kern="0" dirty="0">
                <a:latin typeface="Arial" panose="020B0604020202020204" pitchFamily="34" charset="0"/>
                <a:cs typeface="Arial" panose="020B0604020202020204" pitchFamily="34" charset="0"/>
              </a:rPr>
              <a:t>2023;29:2909-2918. </a:t>
            </a:r>
          </a:p>
          <a:p>
            <a:pPr marL="228600" indent="-228600" algn="just">
              <a:spcBef>
                <a:spcPts val="0"/>
              </a:spcBef>
              <a:buFont typeface="+mj-lt"/>
              <a:buAutoNum type="arabicPeriod"/>
            </a:pPr>
            <a:r>
              <a:rPr lang="en-US" sz="1200" dirty="0">
                <a:solidFill>
                  <a:schemeClr val="tx1"/>
                </a:solidFill>
                <a:latin typeface="Arial" panose="020B0604020202020204" pitchFamily="34" charset="0"/>
                <a:cs typeface="Arial" panose="020B0604020202020204" pitchFamily="34" charset="0"/>
              </a:rPr>
              <a:t>Aronne LJ, Sattar N, Horn DB, et al. </a:t>
            </a:r>
            <a:r>
              <a:rPr lang="en-US" sz="1200" b="0" dirty="0">
                <a:effectLst/>
                <a:latin typeface="Arial" panose="020B0604020202020204" pitchFamily="34" charset="0"/>
                <a:ea typeface="Yu Mincho" panose="02020400000000000000" pitchFamily="18" charset="-128"/>
                <a:cs typeface="Arial" panose="020B0604020202020204" pitchFamily="34" charset="0"/>
              </a:rPr>
              <a:t>Continued treatment with tirzepatide for maintenance of weight reduction in adults with obesity: The SURMOUNT-4 Randomized Clinical Trial. </a:t>
            </a:r>
            <a:r>
              <a:rPr lang="en-US" sz="1200" i="1" dirty="0">
                <a:solidFill>
                  <a:schemeClr val="tx1"/>
                </a:solidFill>
                <a:latin typeface="Arial" panose="020B0604020202020204" pitchFamily="34" charset="0"/>
                <a:cs typeface="Arial" panose="020B0604020202020204" pitchFamily="34" charset="0"/>
              </a:rPr>
              <a:t>JAMA.</a:t>
            </a:r>
            <a:r>
              <a:rPr lang="en-US" sz="1200" dirty="0">
                <a:solidFill>
                  <a:schemeClr val="tx1"/>
                </a:solidFill>
                <a:latin typeface="Arial" panose="020B0604020202020204" pitchFamily="34" charset="0"/>
                <a:cs typeface="Arial" panose="020B0604020202020204" pitchFamily="34" charset="0"/>
              </a:rPr>
              <a:t> </a:t>
            </a:r>
            <a:r>
              <a:rPr lang="en-US" sz="1200" kern="0" dirty="0">
                <a:latin typeface="Arial" panose="020B0604020202020204" pitchFamily="34" charset="0"/>
                <a:cs typeface="Arial" panose="020B0604020202020204" pitchFamily="34" charset="0"/>
              </a:rPr>
              <a:t>2024;331(1)38-48.</a:t>
            </a:r>
          </a:p>
          <a:p>
            <a:pPr marL="228600" indent="-228600" algn="just">
              <a:spcBef>
                <a:spcPts val="0"/>
              </a:spcBef>
              <a:buFont typeface="+mj-lt"/>
              <a:buAutoNum type="arabicPeriod"/>
            </a:pPr>
            <a:r>
              <a:rPr lang="en-US" sz="1200" dirty="0">
                <a:latin typeface="Arial" panose="020B0604020202020204" pitchFamily="34" charset="0"/>
                <a:cs typeface="Arial" panose="020B0604020202020204" pitchFamily="34" charset="0"/>
              </a:rPr>
              <a:t>ClinicalTrials.gov. A study of tirzepatide (LY3298176) in participants with obesity or overweight with weight related comorbidities (SURMOUNT-5). https://classic.clinicaltrials.gov/ct2/show/NCT05822830 </a:t>
            </a:r>
            <a:r>
              <a:rPr lang="en-IN" sz="1200" dirty="0">
                <a:latin typeface="Arial" panose="020B0604020202020204" pitchFamily="34" charset="0"/>
                <a:cs typeface="Arial" panose="020B0604020202020204" pitchFamily="34" charset="0"/>
              </a:rPr>
              <a:t>(Accessed November 12, 2023).</a:t>
            </a: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QC completed by L-MACH, LCCI, July 24, 2024. Separate individuals at L-MACH created the slide (June 24, 2024) and performed data review (June 24, 2024).</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9364A2-D593-44F1-B686-DC97CD944B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9273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8F2F2CA-690F-C644-8B88-DF12A9EBC2E6}" type="slidenum">
              <a:rPr lang="it-IT" smtClean="0"/>
              <a:t>9</a:t>
            </a:fld>
            <a:endParaRPr lang="it-IT"/>
          </a:p>
        </p:txBody>
      </p:sp>
    </p:spTree>
    <p:extLst>
      <p:ext uri="{BB962C8B-B14F-4D97-AF65-F5344CB8AC3E}">
        <p14:creationId xmlns:p14="http://schemas.microsoft.com/office/powerpoint/2010/main" val="3872099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8F2F2CA-690F-C644-8B88-DF12A9EBC2E6}" type="slidenum">
              <a:rPr lang="it-IT" smtClean="0"/>
              <a:t>10</a:t>
            </a:fld>
            <a:endParaRPr lang="it-IT"/>
          </a:p>
        </p:txBody>
      </p:sp>
    </p:spTree>
    <p:extLst>
      <p:ext uri="{BB962C8B-B14F-4D97-AF65-F5344CB8AC3E}">
        <p14:creationId xmlns:p14="http://schemas.microsoft.com/office/powerpoint/2010/main" val="4189657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endParaRPr lang="it-IT" sz="120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38F2F2CA-690F-C644-8B88-DF12A9EBC2E6}" type="slidenum">
              <a:rPr lang="it-IT" smtClean="0"/>
              <a:t>13</a:t>
            </a:fld>
            <a:endParaRPr lang="it-IT"/>
          </a:p>
        </p:txBody>
      </p:sp>
    </p:spTree>
    <p:extLst>
      <p:ext uri="{BB962C8B-B14F-4D97-AF65-F5344CB8AC3E}">
        <p14:creationId xmlns:p14="http://schemas.microsoft.com/office/powerpoint/2010/main" val="1631637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8F2F2CA-690F-C644-8B88-DF12A9EBC2E6}" type="slidenum">
              <a:rPr lang="it-IT" smtClean="0"/>
              <a:t>15</a:t>
            </a:fld>
            <a:endParaRPr lang="it-IT"/>
          </a:p>
        </p:txBody>
      </p:sp>
    </p:spTree>
    <p:extLst>
      <p:ext uri="{BB962C8B-B14F-4D97-AF65-F5344CB8AC3E}">
        <p14:creationId xmlns:p14="http://schemas.microsoft.com/office/powerpoint/2010/main" val="952032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AE402FE0-761E-448F-979F-230CA0E6CFA0}" type="datetimeFigureOut">
              <a:rPr lang="it-IT" smtClean="0"/>
              <a:t>28/10/25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BFA8D50-814A-4E40-8DB1-14AA3B937CDB}" type="slidenum">
              <a:rPr lang="it-IT" smtClean="0"/>
              <a:t>‹N›</a:t>
            </a:fld>
            <a:endParaRPr lang="it-IT"/>
          </a:p>
        </p:txBody>
      </p:sp>
    </p:spTree>
    <p:extLst>
      <p:ext uri="{BB962C8B-B14F-4D97-AF65-F5344CB8AC3E}">
        <p14:creationId xmlns:p14="http://schemas.microsoft.com/office/powerpoint/2010/main" val="611744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E402FE0-761E-448F-979F-230CA0E6CFA0}" type="datetimeFigureOut">
              <a:rPr lang="it-IT" smtClean="0"/>
              <a:t>28/10/25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BFA8D50-814A-4E40-8DB1-14AA3B937CDB}" type="slidenum">
              <a:rPr lang="it-IT" smtClean="0"/>
              <a:t>‹N›</a:t>
            </a:fld>
            <a:endParaRPr lang="it-IT"/>
          </a:p>
        </p:txBody>
      </p:sp>
    </p:spTree>
    <p:extLst>
      <p:ext uri="{BB962C8B-B14F-4D97-AF65-F5344CB8AC3E}">
        <p14:creationId xmlns:p14="http://schemas.microsoft.com/office/powerpoint/2010/main" val="1840443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E402FE0-761E-448F-979F-230CA0E6CFA0}" type="datetimeFigureOut">
              <a:rPr lang="it-IT" smtClean="0"/>
              <a:t>28/10/25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BFA8D50-814A-4E40-8DB1-14AA3B937CDB}" type="slidenum">
              <a:rPr lang="it-IT" smtClean="0"/>
              <a:t>‹N›</a:t>
            </a:fld>
            <a:endParaRPr lang="it-IT"/>
          </a:p>
        </p:txBody>
      </p:sp>
    </p:spTree>
    <p:extLst>
      <p:ext uri="{BB962C8B-B14F-4D97-AF65-F5344CB8AC3E}">
        <p14:creationId xmlns:p14="http://schemas.microsoft.com/office/powerpoint/2010/main" val="4039344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5" name="Footer Content">
            <a:extLst>
              <a:ext uri="{FF2B5EF4-FFF2-40B4-BE49-F238E27FC236}">
                <a16:creationId xmlns:a16="http://schemas.microsoft.com/office/drawing/2014/main" id="{26604846-DFA1-9B1D-0E4E-F599D2E2624C}"/>
              </a:ext>
            </a:extLst>
          </p:cNvPr>
          <p:cNvSpPr>
            <a:spLocks noGrp="1"/>
          </p:cNvSpPr>
          <p:nvPr>
            <p:ph type="body" sz="quarter" idx="13" hasCustomPrompt="1"/>
          </p:nvPr>
        </p:nvSpPr>
        <p:spPr>
          <a:xfrm>
            <a:off x="612775" y="5806800"/>
            <a:ext cx="10954800" cy="648000"/>
          </a:xfrm>
        </p:spPr>
        <p:txBody>
          <a:bodyPr vert="horz" lIns="0" tIns="0" rIns="0" bIns="0" rtlCol="0" anchor="b" anchorCtr="0">
            <a:noAutofit/>
          </a:bodyPr>
          <a:lstStyle>
            <a:lvl1pPr>
              <a:defRPr lang="en-GB" sz="900" dirty="0" smtClean="0"/>
            </a:lvl1pPr>
          </a:lstStyle>
          <a:p>
            <a:pPr lvl="0">
              <a:spcBef>
                <a:spcPts val="0"/>
              </a:spcBef>
            </a:pPr>
            <a:r>
              <a:rPr lang="en-GB"/>
              <a:t>Click to edit footer content</a:t>
            </a:r>
          </a:p>
        </p:txBody>
      </p:sp>
      <p:sp>
        <p:nvSpPr>
          <p:cNvPr id="6" name="Content Placeholder 5">
            <a:extLst>
              <a:ext uri="{FF2B5EF4-FFF2-40B4-BE49-F238E27FC236}">
                <a16:creationId xmlns:a16="http://schemas.microsoft.com/office/drawing/2014/main" id="{ED0F9961-1D04-E5F2-0481-E31DDDD6A7DA}"/>
              </a:ext>
            </a:extLst>
          </p:cNvPr>
          <p:cNvSpPr>
            <a:spLocks noGrp="1"/>
          </p:cNvSpPr>
          <p:nvPr>
            <p:ph sz="quarter" idx="12"/>
          </p:nvPr>
        </p:nvSpPr>
        <p:spPr>
          <a:xfrm>
            <a:off x="612775" y="1519200"/>
            <a:ext cx="10954800" cy="3977788"/>
          </a:xfrm>
          <a:prstGeom prst="rect">
            <a:avLst/>
          </a:prstGeom>
        </p:spPr>
        <p:txBody>
          <a:bodyPr>
            <a:noAutofit/>
          </a:bodyPr>
          <a:lstStyle>
            <a:lvl1pPr>
              <a:lnSpc>
                <a:spcPct val="100000"/>
              </a:lnSpc>
              <a:spcBef>
                <a:spcPts val="1000"/>
              </a:spcBef>
              <a:defRPr sz="2200"/>
            </a:lvl1pPr>
            <a:lvl2pPr marL="182880">
              <a:lnSpc>
                <a:spcPct val="100000"/>
              </a:lnSpc>
              <a:spcBef>
                <a:spcPts val="1000"/>
              </a:spcBef>
              <a:buSzPct val="100000"/>
              <a:defRPr sz="2000"/>
            </a:lvl2pPr>
            <a:lvl3pPr marL="396000">
              <a:spcBef>
                <a:spcPts val="1000"/>
              </a:spcBef>
              <a:buSzPct val="100000"/>
              <a:defRPr sz="1800"/>
            </a:lvl3pPr>
            <a:lvl4pPr marL="576000">
              <a:spcBef>
                <a:spcPts val="1000"/>
              </a:spcBef>
              <a:buSzPct val="100000"/>
              <a:defRPr sz="1600"/>
            </a:lvl4pPr>
            <a:lvl5pPr marL="774000">
              <a:spcBef>
                <a:spcPts val="1000"/>
              </a:spcBef>
              <a:buSzPct val="1000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A7F756AE-C2D9-028A-D839-311A42C3FB88}"/>
              </a:ext>
            </a:extLst>
          </p:cNvPr>
          <p:cNvSpPr>
            <a:spLocks noGrp="1"/>
          </p:cNvSpPr>
          <p:nvPr>
            <p:ph type="body" sz="quarter" idx="14"/>
          </p:nvPr>
        </p:nvSpPr>
        <p:spPr>
          <a:xfrm>
            <a:off x="612775" y="982800"/>
            <a:ext cx="10955338" cy="255600"/>
          </a:xfrm>
        </p:spPr>
        <p:txBody>
          <a:bodyPr anchor="ctr" anchorCtr="0"/>
          <a:lstStyle>
            <a:lvl1pPr>
              <a:spcBef>
                <a:spcPts val="0"/>
              </a:spcBef>
              <a:defRPr sz="1800" baseline="0">
                <a:solidFill>
                  <a:srgbClr val="E1251B"/>
                </a:solidFill>
              </a:defRPr>
            </a:lvl1pPr>
          </a:lstStyle>
          <a:p>
            <a:pPr lvl="0"/>
            <a:r>
              <a:rPr lang="en-US"/>
              <a:t>Click to edit Master text styles</a:t>
            </a:r>
          </a:p>
        </p:txBody>
      </p:sp>
      <p:sp>
        <p:nvSpPr>
          <p:cNvPr id="2" name="Title 1">
            <a:extLst>
              <a:ext uri="{FF2B5EF4-FFF2-40B4-BE49-F238E27FC236}">
                <a16:creationId xmlns:a16="http://schemas.microsoft.com/office/drawing/2014/main" id="{125DC940-2DB6-4AB0-D169-1B0425E840F6}"/>
              </a:ext>
            </a:extLst>
          </p:cNvPr>
          <p:cNvSpPr>
            <a:spLocks noGrp="1"/>
          </p:cNvSpPr>
          <p:nvPr>
            <p:ph type="title"/>
          </p:nvPr>
        </p:nvSpPr>
        <p:spPr>
          <a:xfrm>
            <a:off x="612000" y="0"/>
            <a:ext cx="10956113" cy="986400"/>
          </a:xfrm>
          <a:prstGeom prst="rect">
            <a:avLst/>
          </a:prstGeom>
        </p:spPr>
        <p:txBody>
          <a:bodyPr anchor="b" anchorCtr="0">
            <a:noAutofit/>
          </a:bodyPr>
          <a:lstStyle>
            <a:lvl1pPr>
              <a:lnSpc>
                <a:spcPts val="3600"/>
              </a:lnSpc>
              <a:defRPr sz="4000" spc="-100" baseline="0"/>
            </a:lvl1pPr>
          </a:lstStyle>
          <a:p>
            <a:r>
              <a:rPr lang="en-US"/>
              <a:t>Click to edit Master title style</a:t>
            </a:r>
          </a:p>
        </p:txBody>
      </p:sp>
    </p:spTree>
    <p:extLst>
      <p:ext uri="{BB962C8B-B14F-4D97-AF65-F5344CB8AC3E}">
        <p14:creationId xmlns:p14="http://schemas.microsoft.com/office/powerpoint/2010/main" val="627972442"/>
      </p:ext>
    </p:extLst>
  </p:cSld>
  <p:clrMapOvr>
    <a:masterClrMapping/>
  </p:clrMapOvr>
  <p:hf hdr="0"/>
  <p:extLst>
    <p:ext uri="{DCECCB84-F9BA-43D5-87BE-67443E8EF086}">
      <p15:sldGuideLst xmlns:p15="http://schemas.microsoft.com/office/powerpoint/2012/main">
        <p15:guide id="1" pos="7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E402FE0-761E-448F-979F-230CA0E6CFA0}" type="datetimeFigureOut">
              <a:rPr lang="it-IT" smtClean="0"/>
              <a:t>28/10/25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BFA8D50-814A-4E40-8DB1-14AA3B937CDB}" type="slidenum">
              <a:rPr lang="it-IT" smtClean="0"/>
              <a:t>‹N›</a:t>
            </a:fld>
            <a:endParaRPr lang="it-IT"/>
          </a:p>
        </p:txBody>
      </p:sp>
    </p:spTree>
    <p:extLst>
      <p:ext uri="{BB962C8B-B14F-4D97-AF65-F5344CB8AC3E}">
        <p14:creationId xmlns:p14="http://schemas.microsoft.com/office/powerpoint/2010/main" val="3421474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AE402FE0-761E-448F-979F-230CA0E6CFA0}" type="datetimeFigureOut">
              <a:rPr lang="it-IT" smtClean="0"/>
              <a:t>28/10/25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BFA8D50-814A-4E40-8DB1-14AA3B937CDB}" type="slidenum">
              <a:rPr lang="it-IT" smtClean="0"/>
              <a:t>‹N›</a:t>
            </a:fld>
            <a:endParaRPr lang="it-IT"/>
          </a:p>
        </p:txBody>
      </p:sp>
    </p:spTree>
    <p:extLst>
      <p:ext uri="{BB962C8B-B14F-4D97-AF65-F5344CB8AC3E}">
        <p14:creationId xmlns:p14="http://schemas.microsoft.com/office/powerpoint/2010/main" val="305460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AE402FE0-761E-448F-979F-230CA0E6CFA0}" type="datetimeFigureOut">
              <a:rPr lang="it-IT" smtClean="0"/>
              <a:t>28/10/25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BFA8D50-814A-4E40-8DB1-14AA3B937CDB}" type="slidenum">
              <a:rPr lang="it-IT" smtClean="0"/>
              <a:t>‹N›</a:t>
            </a:fld>
            <a:endParaRPr lang="it-IT"/>
          </a:p>
        </p:txBody>
      </p:sp>
    </p:spTree>
    <p:extLst>
      <p:ext uri="{BB962C8B-B14F-4D97-AF65-F5344CB8AC3E}">
        <p14:creationId xmlns:p14="http://schemas.microsoft.com/office/powerpoint/2010/main" val="293026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AE402FE0-761E-448F-979F-230CA0E6CFA0}" type="datetimeFigureOut">
              <a:rPr lang="it-IT" smtClean="0"/>
              <a:t>28/10/25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BFA8D50-814A-4E40-8DB1-14AA3B937CDB}" type="slidenum">
              <a:rPr lang="it-IT" smtClean="0"/>
              <a:t>‹N›</a:t>
            </a:fld>
            <a:endParaRPr lang="it-IT"/>
          </a:p>
        </p:txBody>
      </p:sp>
    </p:spTree>
    <p:extLst>
      <p:ext uri="{BB962C8B-B14F-4D97-AF65-F5344CB8AC3E}">
        <p14:creationId xmlns:p14="http://schemas.microsoft.com/office/powerpoint/2010/main" val="761202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AE402FE0-761E-448F-979F-230CA0E6CFA0}" type="datetimeFigureOut">
              <a:rPr lang="it-IT" smtClean="0"/>
              <a:t>28/10/25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BFA8D50-814A-4E40-8DB1-14AA3B937CDB}" type="slidenum">
              <a:rPr lang="it-IT" smtClean="0"/>
              <a:t>‹N›</a:t>
            </a:fld>
            <a:endParaRPr lang="it-IT"/>
          </a:p>
        </p:txBody>
      </p:sp>
    </p:spTree>
    <p:extLst>
      <p:ext uri="{BB962C8B-B14F-4D97-AF65-F5344CB8AC3E}">
        <p14:creationId xmlns:p14="http://schemas.microsoft.com/office/powerpoint/2010/main" val="3730363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E402FE0-761E-448F-979F-230CA0E6CFA0}" type="datetimeFigureOut">
              <a:rPr lang="it-IT" smtClean="0"/>
              <a:t>28/10/25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BFA8D50-814A-4E40-8DB1-14AA3B937CDB}" type="slidenum">
              <a:rPr lang="it-IT" smtClean="0"/>
              <a:t>‹N›</a:t>
            </a:fld>
            <a:endParaRPr lang="it-IT"/>
          </a:p>
        </p:txBody>
      </p:sp>
    </p:spTree>
    <p:extLst>
      <p:ext uri="{BB962C8B-B14F-4D97-AF65-F5344CB8AC3E}">
        <p14:creationId xmlns:p14="http://schemas.microsoft.com/office/powerpoint/2010/main" val="3089773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AE402FE0-761E-448F-979F-230CA0E6CFA0}" type="datetimeFigureOut">
              <a:rPr lang="it-IT" smtClean="0"/>
              <a:t>28/10/25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BFA8D50-814A-4E40-8DB1-14AA3B937CDB}" type="slidenum">
              <a:rPr lang="it-IT" smtClean="0"/>
              <a:t>‹N›</a:t>
            </a:fld>
            <a:endParaRPr lang="it-IT"/>
          </a:p>
        </p:txBody>
      </p:sp>
    </p:spTree>
    <p:extLst>
      <p:ext uri="{BB962C8B-B14F-4D97-AF65-F5344CB8AC3E}">
        <p14:creationId xmlns:p14="http://schemas.microsoft.com/office/powerpoint/2010/main" val="3163080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AE402FE0-761E-448F-979F-230CA0E6CFA0}" type="datetimeFigureOut">
              <a:rPr lang="it-IT" smtClean="0"/>
              <a:t>28/10/25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BFA8D50-814A-4E40-8DB1-14AA3B937CDB}" type="slidenum">
              <a:rPr lang="it-IT" smtClean="0"/>
              <a:t>‹N›</a:t>
            </a:fld>
            <a:endParaRPr lang="it-IT"/>
          </a:p>
        </p:txBody>
      </p:sp>
    </p:spTree>
    <p:extLst>
      <p:ext uri="{BB962C8B-B14F-4D97-AF65-F5344CB8AC3E}">
        <p14:creationId xmlns:p14="http://schemas.microsoft.com/office/powerpoint/2010/main" val="2117408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02FE0-761E-448F-979F-230CA0E6CFA0}" type="datetimeFigureOut">
              <a:rPr lang="it-IT" smtClean="0"/>
              <a:t>28/10/25</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FA8D50-814A-4E40-8DB1-14AA3B937CDB}" type="slidenum">
              <a:rPr lang="it-IT" smtClean="0"/>
              <a:t>‹N›</a:t>
            </a:fld>
            <a:endParaRPr lang="it-IT"/>
          </a:p>
        </p:txBody>
      </p:sp>
    </p:spTree>
    <p:extLst>
      <p:ext uri="{BB962C8B-B14F-4D97-AF65-F5344CB8AC3E}">
        <p14:creationId xmlns:p14="http://schemas.microsoft.com/office/powerpoint/2010/main" val="1169395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s://courses.lumenlearning.com/suny-engcomp1-wmopen/chapter/text-how-to-annotat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cittadinanzattivabrentonico.blogspot.com/2013/09/grazie-di-esistere.html"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hyperlink" Target="https://infonurse.it/world-obesity-day-vivere-bene-vivere-soddisfatti-vivere-senza-paure-unapp-per-le-persone-con-obesita/32612" TargetMode="External"/><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s://www.wired.it/scienza/medicina/2016/01/26/oms-obesita-infanti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0" y="0"/>
            <a:ext cx="7521678" cy="6857999"/>
          </a:xfrm>
          <a:prstGeom prst="rect">
            <a:avLst/>
          </a:prstGeom>
        </p:spPr>
      </p:pic>
      <p:sp>
        <p:nvSpPr>
          <p:cNvPr id="5" name="Rettangolo 4"/>
          <p:cNvSpPr/>
          <p:nvPr/>
        </p:nvSpPr>
        <p:spPr>
          <a:xfrm>
            <a:off x="7521678" y="2582613"/>
            <a:ext cx="4748979" cy="1692771"/>
          </a:xfrm>
          <a:prstGeom prst="rect">
            <a:avLst/>
          </a:prstGeom>
        </p:spPr>
        <p:txBody>
          <a:bodyPr wrap="square">
            <a:spAutoFit/>
          </a:bodyPr>
          <a:lstStyle/>
          <a:p>
            <a:r>
              <a:rPr lang="it-IT" sz="2800" dirty="0">
                <a:solidFill>
                  <a:schemeClr val="accent4">
                    <a:lumMod val="50000"/>
                  </a:schemeClr>
                </a:solidFill>
              </a:rPr>
              <a:t>TIRZEPATIDE: REAL LIFE EVIDENCE</a:t>
            </a:r>
          </a:p>
          <a:p>
            <a:r>
              <a:rPr lang="it-IT" sz="2800" dirty="0">
                <a:solidFill>
                  <a:schemeClr val="accent4">
                    <a:lumMod val="50000"/>
                  </a:schemeClr>
                </a:solidFill>
              </a:rPr>
              <a:t>Giovanna </a:t>
            </a:r>
            <a:r>
              <a:rPr lang="it-IT" sz="2800" dirty="0" err="1">
                <a:solidFill>
                  <a:schemeClr val="accent4">
                    <a:lumMod val="50000"/>
                  </a:schemeClr>
                </a:solidFill>
              </a:rPr>
              <a:t>Muscogiuri</a:t>
            </a:r>
            <a:endParaRPr lang="it-IT" sz="2800" dirty="0">
              <a:solidFill>
                <a:schemeClr val="accent4">
                  <a:lumMod val="50000"/>
                </a:schemeClr>
              </a:solidFill>
            </a:endParaRPr>
          </a:p>
          <a:p>
            <a:r>
              <a:rPr lang="it-IT" sz="2000" dirty="0">
                <a:solidFill>
                  <a:schemeClr val="accent4">
                    <a:lumMod val="50000"/>
                  </a:schemeClr>
                </a:solidFill>
              </a:rPr>
              <a:t>Università degli studi di Napoli </a:t>
            </a:r>
            <a:r>
              <a:rPr lang="it-IT" sz="2000" dirty="0">
                <a:solidFill>
                  <a:schemeClr val="accent4">
                    <a:lumMod val="50000"/>
                  </a:schemeClr>
                </a:solidFill>
                <a:latin typeface="Times New Roman" panose="02020603050405020304" pitchFamily="18" charset="0"/>
                <a:cs typeface="Times New Roman" panose="02020603050405020304" pitchFamily="18" charset="0"/>
              </a:rPr>
              <a:t>"</a:t>
            </a:r>
            <a:r>
              <a:rPr lang="it-IT" sz="2000" dirty="0">
                <a:solidFill>
                  <a:schemeClr val="accent4">
                    <a:lumMod val="50000"/>
                  </a:schemeClr>
                </a:solidFill>
              </a:rPr>
              <a:t>Federico II</a:t>
            </a:r>
            <a:r>
              <a:rPr lang="it-IT" sz="2000" dirty="0">
                <a:solidFill>
                  <a:schemeClr val="accent4">
                    <a:lumMod val="50000"/>
                  </a:schemeClr>
                </a:solidFill>
                <a:latin typeface="Times New Roman" panose="02020603050405020304" pitchFamily="18" charset="0"/>
                <a:cs typeface="Times New Roman" panose="02020603050405020304" pitchFamily="18" charset="0"/>
              </a:rPr>
              <a:t> "</a:t>
            </a:r>
            <a:endParaRPr lang="it-IT" sz="2000" dirty="0">
              <a:solidFill>
                <a:schemeClr val="accent4">
                  <a:lumMod val="50000"/>
                </a:schemeClr>
              </a:solidFill>
            </a:endParaRPr>
          </a:p>
        </p:txBody>
      </p:sp>
    </p:spTree>
    <p:extLst>
      <p:ext uri="{BB962C8B-B14F-4D97-AF65-F5344CB8AC3E}">
        <p14:creationId xmlns:p14="http://schemas.microsoft.com/office/powerpoint/2010/main" val="116012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p:cNvSpPr>
            <a:spLocks noGrp="1"/>
          </p:cNvSpPr>
          <p:nvPr>
            <p:ph type="title"/>
          </p:nvPr>
        </p:nvSpPr>
        <p:spPr>
          <a:xfrm>
            <a:off x="640080" y="325369"/>
            <a:ext cx="4368602" cy="1956841"/>
          </a:xfrm>
        </p:spPr>
        <p:txBody>
          <a:bodyPr vert="horz" lIns="91440" tIns="45720" rIns="91440" bIns="45720" rtlCol="0" anchor="b">
            <a:normAutofit/>
          </a:bodyPr>
          <a:lstStyle/>
          <a:p>
            <a:pPr>
              <a:lnSpc>
                <a:spcPct val="90000"/>
              </a:lnSpc>
            </a:pPr>
            <a:r>
              <a:rPr lang="en-US" sz="2600"/>
              <a:t>Tirzepatide in Obesity Management: Real-World Multicenter Study by the Italian Society of  Obesity Campania Region</a:t>
            </a:r>
          </a:p>
        </p:txBody>
      </p:sp>
      <p:sp>
        <p:nvSpPr>
          <p:cNvPr id="2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ttangolo 9"/>
          <p:cNvSpPr/>
          <p:nvPr/>
        </p:nvSpPr>
        <p:spPr>
          <a:xfrm>
            <a:off x="640080" y="2872899"/>
            <a:ext cx="4243589"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dirty="0"/>
              <a:t>BMI</a:t>
            </a:r>
          </a:p>
          <a:p>
            <a:pPr indent="-228600">
              <a:lnSpc>
                <a:spcPct val="90000"/>
              </a:lnSpc>
              <a:spcAft>
                <a:spcPts val="600"/>
              </a:spcAft>
              <a:buFont typeface="Arial" panose="020B0604020202020204" pitchFamily="34" charset="0"/>
              <a:buChar char="•"/>
            </a:pPr>
            <a:r>
              <a:rPr lang="en-US" sz="2200" dirty="0"/>
              <a:t>WC</a:t>
            </a:r>
          </a:p>
          <a:p>
            <a:pPr indent="-228600">
              <a:lnSpc>
                <a:spcPct val="90000"/>
              </a:lnSpc>
              <a:spcAft>
                <a:spcPts val="600"/>
              </a:spcAft>
              <a:buFont typeface="Arial" panose="020B0604020202020204" pitchFamily="34" charset="0"/>
              <a:buChar char="•"/>
            </a:pPr>
            <a:r>
              <a:rPr lang="en-US" sz="2200" dirty="0"/>
              <a:t>Prediabetes</a:t>
            </a:r>
          </a:p>
          <a:p>
            <a:pPr indent="-228600">
              <a:lnSpc>
                <a:spcPct val="90000"/>
              </a:lnSpc>
              <a:spcAft>
                <a:spcPts val="600"/>
              </a:spcAft>
              <a:buFont typeface="Arial" panose="020B0604020202020204" pitchFamily="34" charset="0"/>
              <a:buChar char="•"/>
            </a:pPr>
            <a:r>
              <a:rPr lang="en-US" sz="2200" dirty="0"/>
              <a:t>Lipid profile</a:t>
            </a:r>
          </a:p>
          <a:p>
            <a:pPr indent="-228600">
              <a:lnSpc>
                <a:spcPct val="90000"/>
              </a:lnSpc>
              <a:spcAft>
                <a:spcPts val="600"/>
              </a:spcAft>
              <a:buFont typeface="Arial" panose="020B0604020202020204" pitchFamily="34" charset="0"/>
              <a:buChar char="•"/>
            </a:pPr>
            <a:r>
              <a:rPr lang="en-US" sz="2200" dirty="0"/>
              <a:t>AST, ALT</a:t>
            </a:r>
          </a:p>
          <a:p>
            <a:pPr indent="-228600">
              <a:lnSpc>
                <a:spcPct val="90000"/>
              </a:lnSpc>
              <a:spcAft>
                <a:spcPts val="600"/>
              </a:spcAft>
              <a:buFont typeface="Arial" panose="020B0604020202020204" pitchFamily="34" charset="0"/>
              <a:buChar char="•"/>
            </a:pPr>
            <a:r>
              <a:rPr lang="en-US" sz="2200" dirty="0"/>
              <a:t>Fasting plasma glucose, fasting</a:t>
            </a:r>
          </a:p>
          <a:p>
            <a:pPr>
              <a:lnSpc>
                <a:spcPct val="90000"/>
              </a:lnSpc>
              <a:spcAft>
                <a:spcPts val="600"/>
              </a:spcAft>
            </a:pPr>
            <a:r>
              <a:rPr lang="en-US" sz="2200" dirty="0"/>
              <a:t>   insulin, HOMA – IR</a:t>
            </a:r>
          </a:p>
          <a:p>
            <a:pPr marL="342900" indent="-228600">
              <a:lnSpc>
                <a:spcPct val="90000"/>
              </a:lnSpc>
              <a:spcAft>
                <a:spcPts val="600"/>
              </a:spcAft>
              <a:buFont typeface="Arial" panose="020B0604020202020204" pitchFamily="34" charset="0"/>
              <a:buChar char="•"/>
            </a:pPr>
            <a:r>
              <a:rPr lang="en-US" sz="2200" dirty="0"/>
              <a:t>Side effects</a:t>
            </a:r>
          </a:p>
        </p:txBody>
      </p:sp>
      <p:pic>
        <p:nvPicPr>
          <p:cNvPr id="3" name="Immagine 2" descr="Immagine che contiene testo, libro, forniture per ufficio, calligrafia&#10;&#10;Descrizione generata automaticamente">
            <a:extLst>
              <a:ext uri="{FF2B5EF4-FFF2-40B4-BE49-F238E27FC236}">
                <a16:creationId xmlns:a16="http://schemas.microsoft.com/office/drawing/2014/main" id="{D2816E69-DD58-D4D4-5051-AB61BBC45DA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5597" r="2" b="1262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111758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2459420" y="1492468"/>
            <a:ext cx="7777655" cy="2648608"/>
          </a:xfrm>
          <a:prstGeom prst="rect">
            <a:avLst/>
          </a:prstGeom>
        </p:spPr>
        <p:txBody>
          <a:bodyPr wrap="square">
            <a:spAutoFit/>
          </a:bodyPr>
          <a:lstStyle/>
          <a:p>
            <a:pPr algn="ctr">
              <a:lnSpc>
                <a:spcPct val="200000"/>
              </a:lnSpc>
              <a:spcAft>
                <a:spcPts val="800"/>
              </a:spcAft>
            </a:pPr>
            <a:r>
              <a:rPr lang="it-IT" sz="2000" dirty="0">
                <a:latin typeface="Times New Roman" panose="02020603050405020304" pitchFamily="18" charset="0"/>
                <a:ea typeface="Calibri" panose="020F0502020204030204" pitchFamily="34" charset="0"/>
                <a:cs typeface="Times New Roman" panose="02020603050405020304" pitchFamily="18" charset="0"/>
              </a:rPr>
              <a:t>Luigi Barrea*, Ludovica Verde*, Martina </a:t>
            </a:r>
            <a:r>
              <a:rPr lang="it-IT" sz="2000" dirty="0" err="1">
                <a:latin typeface="Times New Roman" panose="02020603050405020304" pitchFamily="18" charset="0"/>
                <a:ea typeface="Calibri" panose="020F0502020204030204" pitchFamily="34" charset="0"/>
                <a:cs typeface="Times New Roman" panose="02020603050405020304" pitchFamily="18" charset="0"/>
              </a:rPr>
              <a:t>Galasso</a:t>
            </a:r>
            <a:r>
              <a:rPr lang="it-IT" sz="2000" dirty="0">
                <a:latin typeface="Times New Roman" panose="02020603050405020304" pitchFamily="18" charset="0"/>
                <a:ea typeface="Calibri" panose="020F0502020204030204" pitchFamily="34" charset="0"/>
                <a:cs typeface="Times New Roman" panose="02020603050405020304" pitchFamily="18" charset="0"/>
              </a:rPr>
              <a:t>*, Renato Patrone, Lucia Digitale, Alessandro </a:t>
            </a:r>
            <a:r>
              <a:rPr lang="it-IT" sz="2000" dirty="0" err="1">
                <a:latin typeface="Times New Roman" panose="02020603050405020304" pitchFamily="18" charset="0"/>
                <a:ea typeface="Calibri" panose="020F0502020204030204" pitchFamily="34" charset="0"/>
                <a:cs typeface="Times New Roman" panose="02020603050405020304" pitchFamily="18" charset="0"/>
              </a:rPr>
              <a:t>Limardi</a:t>
            </a:r>
            <a:r>
              <a:rPr lang="it-IT" sz="2000" dirty="0">
                <a:latin typeface="Times New Roman" panose="02020603050405020304" pitchFamily="18" charset="0"/>
                <a:ea typeface="Calibri" panose="020F0502020204030204" pitchFamily="34" charset="0"/>
                <a:cs typeface="Times New Roman" panose="02020603050405020304" pitchFamily="18" charset="0"/>
              </a:rPr>
              <a:t>, Marcello Orio, </a:t>
            </a:r>
            <a:r>
              <a:rPr lang="it-IT" sz="2000" dirty="0" err="1">
                <a:latin typeface="Times New Roman" panose="02020603050405020304" pitchFamily="18" charset="0"/>
                <a:ea typeface="Calibri" panose="020F0502020204030204" pitchFamily="34" charset="0"/>
                <a:cs typeface="Times New Roman" panose="02020603050405020304" pitchFamily="18" charset="0"/>
              </a:rPr>
              <a:t>Ragozzino</a:t>
            </a:r>
            <a:r>
              <a:rPr lang="it-IT" sz="2000" dirty="0">
                <a:latin typeface="Times New Roman" panose="02020603050405020304" pitchFamily="18" charset="0"/>
                <a:ea typeface="Calibri" panose="020F0502020204030204" pitchFamily="34" charset="0"/>
                <a:cs typeface="Times New Roman" panose="02020603050405020304" pitchFamily="18" charset="0"/>
              </a:rPr>
              <a:t> Giovanni, Luigi Digitale, Vittorio Salvatore, Antonella Savoia, Silvia </a:t>
            </a:r>
            <a:r>
              <a:rPr lang="it-IT" sz="2000" dirty="0" err="1">
                <a:latin typeface="Times New Roman" panose="02020603050405020304" pitchFamily="18" charset="0"/>
                <a:ea typeface="Calibri" panose="020F0502020204030204" pitchFamily="34" charset="0"/>
                <a:cs typeface="Times New Roman" panose="02020603050405020304" pitchFamily="18" charset="0"/>
              </a:rPr>
              <a:t>Savastano</a:t>
            </a:r>
            <a:r>
              <a:rPr lang="it-IT" sz="2000" dirty="0">
                <a:latin typeface="Times New Roman" panose="02020603050405020304" pitchFamily="18" charset="0"/>
                <a:ea typeface="Calibri" panose="020F0502020204030204" pitchFamily="34" charset="0"/>
                <a:cs typeface="Times New Roman" panose="02020603050405020304" pitchFamily="18" charset="0"/>
              </a:rPr>
              <a:t>, Annamaria </a:t>
            </a:r>
            <a:r>
              <a:rPr lang="it-IT" sz="2000" dirty="0" err="1">
                <a:latin typeface="Times New Roman" panose="02020603050405020304" pitchFamily="18" charset="0"/>
                <a:ea typeface="Calibri" panose="020F0502020204030204" pitchFamily="34" charset="0"/>
                <a:cs typeface="Times New Roman" panose="02020603050405020304" pitchFamily="18" charset="0"/>
              </a:rPr>
              <a:t>Colao</a:t>
            </a:r>
            <a:r>
              <a:rPr lang="it-IT" sz="2000" dirty="0">
                <a:latin typeface="Times New Roman" panose="02020603050405020304" pitchFamily="18" charset="0"/>
                <a:ea typeface="Calibri" panose="020F0502020204030204" pitchFamily="34" charset="0"/>
                <a:cs typeface="Times New Roman" panose="02020603050405020304" pitchFamily="18" charset="0"/>
              </a:rPr>
              <a:t>, Giovanna </a:t>
            </a:r>
            <a:r>
              <a:rPr lang="it-IT" sz="2000" dirty="0" err="1">
                <a:latin typeface="Times New Roman" panose="02020603050405020304" pitchFamily="18" charset="0"/>
                <a:ea typeface="Calibri" panose="020F0502020204030204" pitchFamily="34" charset="0"/>
                <a:cs typeface="Times New Roman" panose="02020603050405020304" pitchFamily="18" charset="0"/>
              </a:rPr>
              <a:t>Muscogiuri</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ttangolo arrotondato 21"/>
          <p:cNvSpPr/>
          <p:nvPr/>
        </p:nvSpPr>
        <p:spPr>
          <a:xfrm>
            <a:off x="3070417" y="208315"/>
            <a:ext cx="6882879" cy="11580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Italian Society of Obesity – Campania Region Study Group</a:t>
            </a:r>
            <a:endParaRPr lang="it-IT" sz="2800" dirty="0"/>
          </a:p>
        </p:txBody>
      </p:sp>
      <p:pic>
        <p:nvPicPr>
          <p:cNvPr id="24" name="Immagine 23"/>
          <p:cNvPicPr>
            <a:picLocks noChangeAspect="1"/>
          </p:cNvPicPr>
          <p:nvPr/>
        </p:nvPicPr>
        <p:blipFill>
          <a:blip r:embed="rId2"/>
          <a:stretch>
            <a:fillRect/>
          </a:stretch>
        </p:blipFill>
        <p:spPr>
          <a:xfrm>
            <a:off x="51292" y="3299877"/>
            <a:ext cx="3459163" cy="3535791"/>
          </a:xfrm>
          <a:prstGeom prst="rect">
            <a:avLst/>
          </a:prstGeom>
        </p:spPr>
      </p:pic>
      <p:pic>
        <p:nvPicPr>
          <p:cNvPr id="25" name="Immagine 24"/>
          <p:cNvPicPr>
            <a:picLocks noChangeAspect="1"/>
          </p:cNvPicPr>
          <p:nvPr/>
        </p:nvPicPr>
        <p:blipFill>
          <a:blip r:embed="rId3"/>
          <a:stretch>
            <a:fillRect/>
          </a:stretch>
        </p:blipFill>
        <p:spPr>
          <a:xfrm>
            <a:off x="8647850" y="4374195"/>
            <a:ext cx="3544150" cy="2461473"/>
          </a:xfrm>
          <a:prstGeom prst="rect">
            <a:avLst/>
          </a:prstGeom>
        </p:spPr>
      </p:pic>
    </p:spTree>
    <p:extLst>
      <p:ext uri="{BB962C8B-B14F-4D97-AF65-F5344CB8AC3E}">
        <p14:creationId xmlns:p14="http://schemas.microsoft.com/office/powerpoint/2010/main" val="3062256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sz="quarter" idx="12"/>
            <p:extLst>
              <p:ext uri="{D42A27DB-BD31-4B8C-83A1-F6EECF244321}">
                <p14:modId xmlns:p14="http://schemas.microsoft.com/office/powerpoint/2010/main" val="1914889275"/>
              </p:ext>
            </p:extLst>
          </p:nvPr>
        </p:nvGraphicFramePr>
        <p:xfrm>
          <a:off x="201446" y="475783"/>
          <a:ext cx="11196542" cy="5984186"/>
        </p:xfrm>
        <a:graphic>
          <a:graphicData uri="http://schemas.openxmlformats.org/drawingml/2006/table">
            <a:tbl>
              <a:tblPr firstRow="1" firstCol="1" bandRow="1">
                <a:tableStyleId>{3B4B98B0-60AC-42C2-AFA5-B58CD77FA1E5}</a:tableStyleId>
              </a:tblPr>
              <a:tblGrid>
                <a:gridCol w="2702845">
                  <a:extLst>
                    <a:ext uri="{9D8B030D-6E8A-4147-A177-3AD203B41FA5}">
                      <a16:colId xmlns:a16="http://schemas.microsoft.com/office/drawing/2014/main" val="2701055259"/>
                    </a:ext>
                  </a:extLst>
                </a:gridCol>
                <a:gridCol w="1652610">
                  <a:extLst>
                    <a:ext uri="{9D8B030D-6E8A-4147-A177-3AD203B41FA5}">
                      <a16:colId xmlns:a16="http://schemas.microsoft.com/office/drawing/2014/main" val="1695707445"/>
                    </a:ext>
                  </a:extLst>
                </a:gridCol>
                <a:gridCol w="1549602">
                  <a:extLst>
                    <a:ext uri="{9D8B030D-6E8A-4147-A177-3AD203B41FA5}">
                      <a16:colId xmlns:a16="http://schemas.microsoft.com/office/drawing/2014/main" val="4282296129"/>
                    </a:ext>
                  </a:extLst>
                </a:gridCol>
                <a:gridCol w="1050235">
                  <a:extLst>
                    <a:ext uri="{9D8B030D-6E8A-4147-A177-3AD203B41FA5}">
                      <a16:colId xmlns:a16="http://schemas.microsoft.com/office/drawing/2014/main" val="460171001"/>
                    </a:ext>
                  </a:extLst>
                </a:gridCol>
                <a:gridCol w="2009742">
                  <a:extLst>
                    <a:ext uri="{9D8B030D-6E8A-4147-A177-3AD203B41FA5}">
                      <a16:colId xmlns:a16="http://schemas.microsoft.com/office/drawing/2014/main" val="2225686873"/>
                    </a:ext>
                  </a:extLst>
                </a:gridCol>
                <a:gridCol w="1062588">
                  <a:extLst>
                    <a:ext uri="{9D8B030D-6E8A-4147-A177-3AD203B41FA5}">
                      <a16:colId xmlns:a16="http://schemas.microsoft.com/office/drawing/2014/main" val="3954230075"/>
                    </a:ext>
                  </a:extLst>
                </a:gridCol>
                <a:gridCol w="1168920">
                  <a:extLst>
                    <a:ext uri="{9D8B030D-6E8A-4147-A177-3AD203B41FA5}">
                      <a16:colId xmlns:a16="http://schemas.microsoft.com/office/drawing/2014/main" val="2533949606"/>
                    </a:ext>
                  </a:extLst>
                </a:gridCol>
              </a:tblGrid>
              <a:tr h="206352">
                <a:tc>
                  <a:txBody>
                    <a:bodyPr/>
                    <a:lstStyle/>
                    <a:p>
                      <a:pPr>
                        <a:lnSpc>
                          <a:spcPct val="107000"/>
                        </a:lnSpc>
                        <a:spcAft>
                          <a:spcPts val="0"/>
                        </a:spcAft>
                      </a:pPr>
                      <a:r>
                        <a:rPr lang="it-IT" sz="1100" dirty="0" err="1">
                          <a:effectLst/>
                        </a:rPr>
                        <a:t>Characteristic</a:t>
                      </a:r>
                      <a:endParaRPr lang="it-IT" sz="105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it-IT" sz="1100" dirty="0">
                          <a:effectLst/>
                        </a:rPr>
                        <a:t>Baseline</a:t>
                      </a:r>
                      <a:endParaRPr lang="it-IT" sz="105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it-IT" sz="1100" dirty="0">
                          <a:effectLst/>
                        </a:rPr>
                        <a:t>Tirzepatide 2.5 mg</a:t>
                      </a:r>
                      <a:endParaRPr lang="it-IT" sz="105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it-IT" sz="1100" dirty="0">
                          <a:effectLst/>
                        </a:rPr>
                        <a:t>p-</a:t>
                      </a:r>
                      <a:r>
                        <a:rPr lang="it-IT" sz="1100" dirty="0" err="1">
                          <a:effectLst/>
                        </a:rPr>
                        <a:t>value</a:t>
                      </a:r>
                      <a:endParaRPr lang="it-IT" sz="105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it-IT" sz="1100" dirty="0">
                          <a:effectLst/>
                        </a:rPr>
                        <a:t>Tirzepatide 5.0 mg</a:t>
                      </a:r>
                      <a:endParaRPr lang="it-IT" sz="105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it-IT" sz="1100" dirty="0">
                          <a:effectLst/>
                        </a:rPr>
                        <a:t>p-</a:t>
                      </a:r>
                      <a:r>
                        <a:rPr lang="it-IT" sz="1100" dirty="0" err="1">
                          <a:effectLst/>
                        </a:rPr>
                        <a:t>value</a:t>
                      </a:r>
                      <a:endParaRPr lang="it-IT" sz="105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it-IT" sz="1100" dirty="0">
                          <a:effectLst/>
                        </a:rPr>
                        <a:t>p-</a:t>
                      </a:r>
                      <a:r>
                        <a:rPr lang="it-IT" sz="1100" dirty="0" err="1">
                          <a:effectLst/>
                        </a:rPr>
                        <a:t>value</a:t>
                      </a:r>
                      <a:r>
                        <a:rPr lang="it-IT" sz="1100" dirty="0">
                          <a:effectLst/>
                        </a:rPr>
                        <a:t>*</a:t>
                      </a:r>
                      <a:endParaRPr lang="it-IT" sz="105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extLst>
                  <a:ext uri="{0D108BD9-81ED-4DB2-BD59-A6C34878D82A}">
                    <a16:rowId xmlns:a16="http://schemas.microsoft.com/office/drawing/2014/main" val="352514738"/>
                  </a:ext>
                </a:extLst>
              </a:tr>
              <a:tr h="206352">
                <a:tc>
                  <a:txBody>
                    <a:bodyPr/>
                    <a:lstStyle/>
                    <a:p>
                      <a:pPr>
                        <a:lnSpc>
                          <a:spcPct val="107000"/>
                        </a:lnSpc>
                        <a:spcAft>
                          <a:spcPts val="0"/>
                        </a:spcAft>
                      </a:pPr>
                      <a:r>
                        <a:rPr lang="it-IT" sz="1100" dirty="0">
                          <a:effectLst/>
                        </a:rPr>
                        <a:t>Body </a:t>
                      </a:r>
                      <a:r>
                        <a:rPr lang="it-IT" sz="1100" dirty="0" err="1">
                          <a:effectLst/>
                        </a:rPr>
                        <a:t>weight</a:t>
                      </a:r>
                      <a:r>
                        <a:rPr lang="it-IT" sz="1100" dirty="0">
                          <a:effectLst/>
                        </a:rPr>
                        <a:t> – kg (N=70)</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dirty="0">
                          <a:effectLst/>
                        </a:rPr>
                        <a:t>105.9 </a:t>
                      </a:r>
                      <a:r>
                        <a:rPr lang="it-IT" sz="1100" dirty="0">
                          <a:effectLst/>
                        </a:rPr>
                        <a:t>± 23.6</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100.9 </a:t>
                      </a:r>
                      <a:r>
                        <a:rPr lang="it-IT" sz="1100">
                          <a:effectLst/>
                        </a:rPr>
                        <a:t>± 22.6</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&lt;0.001</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92.6 </a:t>
                      </a:r>
                      <a:r>
                        <a:rPr lang="it-IT" sz="1100">
                          <a:effectLst/>
                        </a:rPr>
                        <a:t>± 22.2</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&lt;0.001</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&lt;0.001</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extLst>
                  <a:ext uri="{0D108BD9-81ED-4DB2-BD59-A6C34878D82A}">
                    <a16:rowId xmlns:a16="http://schemas.microsoft.com/office/drawing/2014/main" val="1694562665"/>
                  </a:ext>
                </a:extLst>
              </a:tr>
              <a:tr h="412702">
                <a:tc>
                  <a:txBody>
                    <a:bodyPr/>
                    <a:lstStyle/>
                    <a:p>
                      <a:pPr>
                        <a:lnSpc>
                          <a:spcPct val="107000"/>
                        </a:lnSpc>
                        <a:spcAft>
                          <a:spcPts val="0"/>
                        </a:spcAft>
                      </a:pPr>
                      <a:r>
                        <a:rPr lang="en-US" sz="1100" dirty="0">
                          <a:effectLst/>
                        </a:rPr>
                        <a:t>Mean BMI – kg/m</a:t>
                      </a:r>
                      <a:r>
                        <a:rPr lang="en-US" sz="1100" baseline="30000" dirty="0">
                          <a:effectLst/>
                        </a:rPr>
                        <a:t>2</a:t>
                      </a:r>
                      <a:endParaRPr lang="it-IT" sz="1050" dirty="0">
                        <a:effectLst/>
                      </a:endParaRPr>
                    </a:p>
                    <a:p>
                      <a:pPr>
                        <a:lnSpc>
                          <a:spcPct val="107000"/>
                        </a:lnSpc>
                        <a:spcAft>
                          <a:spcPts val="0"/>
                        </a:spcAft>
                      </a:pPr>
                      <a:r>
                        <a:rPr lang="en-US" sz="1100" dirty="0">
                          <a:effectLst/>
                        </a:rPr>
                        <a:t>(N=70)</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dirty="0">
                          <a:effectLst/>
                        </a:rPr>
                        <a:t>37.5 </a:t>
                      </a:r>
                      <a:r>
                        <a:rPr lang="it-IT" sz="1100" dirty="0">
                          <a:effectLst/>
                        </a:rPr>
                        <a:t>± 6.8</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dirty="0">
                          <a:effectLst/>
                        </a:rPr>
                        <a:t>35.7 </a:t>
                      </a:r>
                      <a:r>
                        <a:rPr lang="it-IT" sz="1100" dirty="0">
                          <a:effectLst/>
                        </a:rPr>
                        <a:t>± 6.5</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&lt;0.001</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32.7 </a:t>
                      </a:r>
                      <a:r>
                        <a:rPr lang="it-IT" sz="1100">
                          <a:effectLst/>
                        </a:rPr>
                        <a:t>± 6.4</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&lt;0.001</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&lt;0.001</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extLst>
                  <a:ext uri="{0D108BD9-81ED-4DB2-BD59-A6C34878D82A}">
                    <a16:rowId xmlns:a16="http://schemas.microsoft.com/office/drawing/2014/main" val="929194818"/>
                  </a:ext>
                </a:extLst>
              </a:tr>
              <a:tr h="412702">
                <a:tc>
                  <a:txBody>
                    <a:bodyPr/>
                    <a:lstStyle/>
                    <a:p>
                      <a:pPr>
                        <a:lnSpc>
                          <a:spcPct val="107000"/>
                        </a:lnSpc>
                        <a:spcAft>
                          <a:spcPts val="0"/>
                        </a:spcAft>
                      </a:pPr>
                      <a:r>
                        <a:rPr lang="it-IT" sz="1100" dirty="0">
                          <a:effectLst/>
                        </a:rPr>
                        <a:t>BMI </a:t>
                      </a:r>
                      <a:r>
                        <a:rPr lang="it-IT" sz="1100" dirty="0" err="1">
                          <a:effectLst/>
                        </a:rPr>
                        <a:t>category</a:t>
                      </a:r>
                      <a:r>
                        <a:rPr lang="it-IT" sz="1100" dirty="0">
                          <a:effectLst/>
                        </a:rPr>
                        <a:t> – </a:t>
                      </a:r>
                      <a:endParaRPr lang="it-IT" sz="1050" dirty="0">
                        <a:effectLst/>
                      </a:endParaRPr>
                    </a:p>
                    <a:p>
                      <a:pPr>
                        <a:lnSpc>
                          <a:spcPct val="107000"/>
                        </a:lnSpc>
                        <a:spcAft>
                          <a:spcPts val="0"/>
                        </a:spcAft>
                      </a:pPr>
                      <a:r>
                        <a:rPr lang="it-IT" sz="1100" dirty="0">
                          <a:effectLst/>
                        </a:rPr>
                        <a:t>no. (%)</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dirty="0">
                          <a:effectLst/>
                        </a:rPr>
                        <a:t> </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dirty="0">
                          <a:effectLst/>
                        </a:rPr>
                        <a:t> </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dirty="0">
                          <a:effectLst/>
                        </a:rPr>
                        <a:t> </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 </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 </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 </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extLst>
                  <a:ext uri="{0D108BD9-81ED-4DB2-BD59-A6C34878D82A}">
                    <a16:rowId xmlns:a16="http://schemas.microsoft.com/office/drawing/2014/main" val="1884143300"/>
                  </a:ext>
                </a:extLst>
              </a:tr>
              <a:tr h="412702">
                <a:tc>
                  <a:txBody>
                    <a:bodyPr/>
                    <a:lstStyle/>
                    <a:p>
                      <a:pPr>
                        <a:lnSpc>
                          <a:spcPct val="107000"/>
                        </a:lnSpc>
                        <a:spcAft>
                          <a:spcPts val="0"/>
                        </a:spcAft>
                      </a:pPr>
                      <a:r>
                        <a:rPr lang="en-GB" sz="1100">
                          <a:effectLst/>
                        </a:rPr>
                        <a:t>&lt; 25.0 kg/m</a:t>
                      </a:r>
                      <a:r>
                        <a:rPr lang="en-GB" sz="1100" baseline="30000">
                          <a:effectLst/>
                        </a:rPr>
                        <a:t>2</a:t>
                      </a:r>
                      <a:endParaRPr lang="it-IT" sz="1050">
                        <a:effectLst/>
                      </a:endParaRPr>
                    </a:p>
                    <a:p>
                      <a:pPr>
                        <a:lnSpc>
                          <a:spcPct val="107000"/>
                        </a:lnSpc>
                        <a:spcAft>
                          <a:spcPts val="0"/>
                        </a:spcAft>
                      </a:pPr>
                      <a:r>
                        <a:rPr lang="en-US" sz="1100">
                          <a:effectLst/>
                        </a:rPr>
                        <a:t>(N=70)</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dirty="0">
                          <a:effectLst/>
                        </a:rPr>
                        <a:t>0</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0</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dirty="0">
                          <a:effectLst/>
                        </a:rPr>
                        <a:t>-</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dirty="0">
                          <a:effectLst/>
                        </a:rPr>
                        <a:t>6 (8.6)</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050">
                          <a:effectLst/>
                        </a:rPr>
                        <a:t>χ</a:t>
                      </a:r>
                      <a:r>
                        <a:rPr lang="en-US" sz="1050" baseline="30000">
                          <a:effectLst/>
                        </a:rPr>
                        <a:t>2</a:t>
                      </a:r>
                      <a:r>
                        <a:rPr lang="en-US" sz="1050">
                          <a:effectLst/>
                        </a:rPr>
                        <a:t>=4.35, </a:t>
                      </a:r>
                      <a:endParaRPr lang="it-IT" sz="1050">
                        <a:effectLst/>
                      </a:endParaRPr>
                    </a:p>
                    <a:p>
                      <a:pPr algn="ctr">
                        <a:lnSpc>
                          <a:spcPct val="107000"/>
                        </a:lnSpc>
                        <a:spcAft>
                          <a:spcPts val="0"/>
                        </a:spcAft>
                      </a:pPr>
                      <a:r>
                        <a:rPr lang="en-US" sz="1050">
                          <a:effectLst/>
                        </a:rPr>
                        <a:t>p=0.037</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050">
                          <a:effectLst/>
                        </a:rPr>
                        <a:t>χ</a:t>
                      </a:r>
                      <a:r>
                        <a:rPr lang="en-US" sz="1050" baseline="30000">
                          <a:effectLst/>
                        </a:rPr>
                        <a:t>2</a:t>
                      </a:r>
                      <a:r>
                        <a:rPr lang="en-US" sz="1050">
                          <a:effectLst/>
                        </a:rPr>
                        <a:t>=4.35, </a:t>
                      </a:r>
                      <a:endParaRPr lang="it-IT" sz="1050">
                        <a:effectLst/>
                      </a:endParaRPr>
                    </a:p>
                    <a:p>
                      <a:pPr algn="ctr">
                        <a:lnSpc>
                          <a:spcPct val="107000"/>
                        </a:lnSpc>
                        <a:spcAft>
                          <a:spcPts val="0"/>
                        </a:spcAft>
                      </a:pPr>
                      <a:r>
                        <a:rPr lang="en-US" sz="1050">
                          <a:effectLst/>
                        </a:rPr>
                        <a:t>p=0.037</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extLst>
                  <a:ext uri="{0D108BD9-81ED-4DB2-BD59-A6C34878D82A}">
                    <a16:rowId xmlns:a16="http://schemas.microsoft.com/office/drawing/2014/main" val="2569863503"/>
                  </a:ext>
                </a:extLst>
              </a:tr>
              <a:tr h="412702">
                <a:tc>
                  <a:txBody>
                    <a:bodyPr/>
                    <a:lstStyle/>
                    <a:p>
                      <a:pPr>
                        <a:lnSpc>
                          <a:spcPct val="107000"/>
                        </a:lnSpc>
                        <a:spcAft>
                          <a:spcPts val="0"/>
                        </a:spcAft>
                      </a:pPr>
                      <a:r>
                        <a:rPr lang="en-GB" sz="1100">
                          <a:effectLst/>
                        </a:rPr>
                        <a:t>≥ 25.0 to &lt; 30.0 kg/m</a:t>
                      </a:r>
                      <a:r>
                        <a:rPr lang="en-GB" sz="1100" baseline="30000">
                          <a:effectLst/>
                        </a:rPr>
                        <a:t>2</a:t>
                      </a:r>
                      <a:endParaRPr lang="it-IT" sz="1050">
                        <a:effectLst/>
                      </a:endParaRPr>
                    </a:p>
                    <a:p>
                      <a:pPr>
                        <a:lnSpc>
                          <a:spcPct val="107000"/>
                        </a:lnSpc>
                        <a:spcAft>
                          <a:spcPts val="0"/>
                        </a:spcAft>
                      </a:pPr>
                      <a:r>
                        <a:rPr lang="en-US" sz="1100">
                          <a:effectLst/>
                        </a:rPr>
                        <a:t>(N=70)</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8 (11.4)</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dirty="0">
                          <a:effectLst/>
                        </a:rPr>
                        <a:t>13 (18.6)</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050">
                          <a:effectLst/>
                        </a:rPr>
                        <a:t>χ</a:t>
                      </a:r>
                      <a:r>
                        <a:rPr lang="en-US" sz="1050" baseline="30000">
                          <a:effectLst/>
                        </a:rPr>
                        <a:t>2</a:t>
                      </a:r>
                      <a:r>
                        <a:rPr lang="en-US" sz="1050">
                          <a:effectLst/>
                        </a:rPr>
                        <a:t>=0.90, p=0.344</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dirty="0">
                          <a:effectLst/>
                        </a:rPr>
                        <a:t>17 (24.3)</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050">
                          <a:effectLst/>
                        </a:rPr>
                        <a:t>χ</a:t>
                      </a:r>
                      <a:r>
                        <a:rPr lang="en-US" sz="1050" baseline="30000">
                          <a:effectLst/>
                        </a:rPr>
                        <a:t>2</a:t>
                      </a:r>
                      <a:r>
                        <a:rPr lang="en-US" sz="1050">
                          <a:effectLst/>
                        </a:rPr>
                        <a:t>=3.12, p=0.075</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050">
                          <a:effectLst/>
                        </a:rPr>
                        <a:t>χ</a:t>
                      </a:r>
                      <a:r>
                        <a:rPr lang="en-US" sz="1050" baseline="30000">
                          <a:effectLst/>
                        </a:rPr>
                        <a:t>2</a:t>
                      </a:r>
                      <a:r>
                        <a:rPr lang="en-US" sz="1050">
                          <a:effectLst/>
                        </a:rPr>
                        <a:t>=0.38, p=0.537</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extLst>
                  <a:ext uri="{0D108BD9-81ED-4DB2-BD59-A6C34878D82A}">
                    <a16:rowId xmlns:a16="http://schemas.microsoft.com/office/drawing/2014/main" val="339177595"/>
                  </a:ext>
                </a:extLst>
              </a:tr>
              <a:tr h="412702">
                <a:tc>
                  <a:txBody>
                    <a:bodyPr/>
                    <a:lstStyle/>
                    <a:p>
                      <a:pPr>
                        <a:lnSpc>
                          <a:spcPct val="107000"/>
                        </a:lnSpc>
                        <a:spcAft>
                          <a:spcPts val="0"/>
                        </a:spcAft>
                      </a:pPr>
                      <a:r>
                        <a:rPr lang="en-GB" sz="1100" dirty="0">
                          <a:effectLst/>
                        </a:rPr>
                        <a:t>≥ 30.0 to &lt; 35.0 kg/m</a:t>
                      </a:r>
                      <a:r>
                        <a:rPr lang="en-GB" sz="1100" baseline="30000" dirty="0">
                          <a:effectLst/>
                        </a:rPr>
                        <a:t>2</a:t>
                      </a:r>
                      <a:endParaRPr lang="it-IT" sz="1050" dirty="0">
                        <a:effectLst/>
                      </a:endParaRPr>
                    </a:p>
                    <a:p>
                      <a:pPr>
                        <a:lnSpc>
                          <a:spcPct val="107000"/>
                        </a:lnSpc>
                        <a:spcAft>
                          <a:spcPts val="0"/>
                        </a:spcAft>
                      </a:pPr>
                      <a:r>
                        <a:rPr lang="en-US" sz="1100" dirty="0">
                          <a:effectLst/>
                        </a:rPr>
                        <a:t>(N=70)</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21 (30.0)</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22 (31.4)</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050" dirty="0">
                          <a:effectLst/>
                        </a:rPr>
                        <a:t>χ</a:t>
                      </a:r>
                      <a:r>
                        <a:rPr lang="en-US" sz="1050" baseline="30000" dirty="0">
                          <a:effectLst/>
                        </a:rPr>
                        <a:t>2</a:t>
                      </a:r>
                      <a:r>
                        <a:rPr lang="en-US" sz="1050" dirty="0">
                          <a:effectLst/>
                        </a:rPr>
                        <a:t>=0.00, p=1.00</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dirty="0">
                          <a:effectLst/>
                        </a:rPr>
                        <a:t>26 (37.1)</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050">
                          <a:effectLst/>
                        </a:rPr>
                        <a:t>χ</a:t>
                      </a:r>
                      <a:r>
                        <a:rPr lang="en-US" sz="1050" baseline="30000">
                          <a:effectLst/>
                        </a:rPr>
                        <a:t>2</a:t>
                      </a:r>
                      <a:r>
                        <a:rPr lang="en-US" sz="1050">
                          <a:effectLst/>
                        </a:rPr>
                        <a:t>=0.51, p=0.474</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050">
                          <a:effectLst/>
                        </a:rPr>
                        <a:t>χ</a:t>
                      </a:r>
                      <a:r>
                        <a:rPr lang="en-US" sz="1050" baseline="30000">
                          <a:effectLst/>
                        </a:rPr>
                        <a:t>2</a:t>
                      </a:r>
                      <a:r>
                        <a:rPr lang="en-US" sz="1050">
                          <a:effectLst/>
                        </a:rPr>
                        <a:t>=0.53, p=0.045</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extLst>
                  <a:ext uri="{0D108BD9-81ED-4DB2-BD59-A6C34878D82A}">
                    <a16:rowId xmlns:a16="http://schemas.microsoft.com/office/drawing/2014/main" val="2832811032"/>
                  </a:ext>
                </a:extLst>
              </a:tr>
              <a:tr h="412702">
                <a:tc>
                  <a:txBody>
                    <a:bodyPr/>
                    <a:lstStyle/>
                    <a:p>
                      <a:pPr>
                        <a:lnSpc>
                          <a:spcPct val="107000"/>
                        </a:lnSpc>
                        <a:spcAft>
                          <a:spcPts val="0"/>
                        </a:spcAft>
                      </a:pPr>
                      <a:r>
                        <a:rPr lang="en-GB" sz="1100">
                          <a:effectLst/>
                        </a:rPr>
                        <a:t>≥ 35.0 to &lt; 40.0 kg/m</a:t>
                      </a:r>
                      <a:r>
                        <a:rPr lang="en-GB" sz="1100" baseline="30000">
                          <a:effectLst/>
                        </a:rPr>
                        <a:t>2</a:t>
                      </a:r>
                      <a:endParaRPr lang="it-IT" sz="1050">
                        <a:effectLst/>
                      </a:endParaRPr>
                    </a:p>
                    <a:p>
                      <a:pPr>
                        <a:lnSpc>
                          <a:spcPct val="107000"/>
                        </a:lnSpc>
                        <a:spcAft>
                          <a:spcPts val="0"/>
                        </a:spcAft>
                      </a:pPr>
                      <a:r>
                        <a:rPr lang="en-US" sz="1100">
                          <a:effectLst/>
                        </a:rPr>
                        <a:t>(N=70)</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20 (28.6)</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18 (25.7)</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050">
                          <a:effectLst/>
                        </a:rPr>
                        <a:t>χ</a:t>
                      </a:r>
                      <a:r>
                        <a:rPr lang="en-US" sz="1050" baseline="30000">
                          <a:effectLst/>
                        </a:rPr>
                        <a:t>2</a:t>
                      </a:r>
                      <a:r>
                        <a:rPr lang="en-US" sz="1050">
                          <a:effectLst/>
                        </a:rPr>
                        <a:t>=0.04, p=0.849</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dirty="0">
                          <a:effectLst/>
                        </a:rPr>
                        <a:t>12 (17.1)</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050" dirty="0">
                          <a:effectLst/>
                        </a:rPr>
                        <a:t>χ</a:t>
                      </a:r>
                      <a:r>
                        <a:rPr lang="en-US" sz="1050" baseline="30000" dirty="0">
                          <a:effectLst/>
                        </a:rPr>
                        <a:t>2</a:t>
                      </a:r>
                      <a:r>
                        <a:rPr lang="en-US" sz="1050" dirty="0">
                          <a:effectLst/>
                        </a:rPr>
                        <a:t>=1.99, p=0.159</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050">
                          <a:effectLst/>
                        </a:rPr>
                        <a:t>χ</a:t>
                      </a:r>
                      <a:r>
                        <a:rPr lang="en-US" sz="1050" baseline="30000">
                          <a:effectLst/>
                        </a:rPr>
                        <a:t>2</a:t>
                      </a:r>
                      <a:r>
                        <a:rPr lang="en-US" sz="1050">
                          <a:effectLst/>
                        </a:rPr>
                        <a:t>=1.06, p=0.303</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extLst>
                  <a:ext uri="{0D108BD9-81ED-4DB2-BD59-A6C34878D82A}">
                    <a16:rowId xmlns:a16="http://schemas.microsoft.com/office/drawing/2014/main" val="1107807412"/>
                  </a:ext>
                </a:extLst>
              </a:tr>
              <a:tr h="412702">
                <a:tc>
                  <a:txBody>
                    <a:bodyPr/>
                    <a:lstStyle/>
                    <a:p>
                      <a:pPr>
                        <a:lnSpc>
                          <a:spcPct val="107000"/>
                        </a:lnSpc>
                        <a:spcAft>
                          <a:spcPts val="0"/>
                        </a:spcAft>
                      </a:pPr>
                      <a:r>
                        <a:rPr lang="en-GB" sz="1100">
                          <a:effectLst/>
                        </a:rPr>
                        <a:t>≥ 40.0 kg/m</a:t>
                      </a:r>
                      <a:r>
                        <a:rPr lang="en-GB" sz="1100" baseline="30000">
                          <a:effectLst/>
                        </a:rPr>
                        <a:t>2</a:t>
                      </a:r>
                      <a:endParaRPr lang="it-IT" sz="1050">
                        <a:effectLst/>
                      </a:endParaRPr>
                    </a:p>
                    <a:p>
                      <a:pPr>
                        <a:lnSpc>
                          <a:spcPct val="107000"/>
                        </a:lnSpc>
                        <a:spcAft>
                          <a:spcPts val="0"/>
                        </a:spcAft>
                      </a:pPr>
                      <a:r>
                        <a:rPr lang="en-US" sz="1100">
                          <a:effectLst/>
                        </a:rPr>
                        <a:t>(N=70)</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GB" sz="1100">
                          <a:effectLst/>
                        </a:rPr>
                        <a:t>21 (30.0)</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GB" sz="1100">
                          <a:effectLst/>
                        </a:rPr>
                        <a:t>17 (24.3)</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050">
                          <a:effectLst/>
                        </a:rPr>
                        <a:t>χ</a:t>
                      </a:r>
                      <a:r>
                        <a:rPr lang="en-GB" sz="1050" baseline="30000">
                          <a:effectLst/>
                        </a:rPr>
                        <a:t>2</a:t>
                      </a:r>
                      <a:r>
                        <a:rPr lang="en-GB" sz="1050">
                          <a:effectLst/>
                        </a:rPr>
                        <a:t>=0.</a:t>
                      </a:r>
                      <a:r>
                        <a:rPr lang="it-IT" sz="1050">
                          <a:effectLst/>
                        </a:rPr>
                        <a:t>33, p=0.569</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it-IT" sz="1100" dirty="0">
                          <a:effectLst/>
                        </a:rPr>
                        <a:t>9 (12.9)</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050" dirty="0">
                          <a:effectLst/>
                        </a:rPr>
                        <a:t>χ</a:t>
                      </a:r>
                      <a:r>
                        <a:rPr lang="it-IT" sz="1050" baseline="30000" dirty="0">
                          <a:effectLst/>
                        </a:rPr>
                        <a:t>2</a:t>
                      </a:r>
                      <a:r>
                        <a:rPr lang="it-IT" sz="1050" dirty="0">
                          <a:effectLst/>
                        </a:rPr>
                        <a:t>=5.13, p=0.024</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050">
                          <a:effectLst/>
                        </a:rPr>
                        <a:t>χ</a:t>
                      </a:r>
                      <a:r>
                        <a:rPr lang="it-IT" sz="1050" baseline="30000">
                          <a:effectLst/>
                        </a:rPr>
                        <a:t>2</a:t>
                      </a:r>
                      <a:r>
                        <a:rPr lang="it-IT" sz="1050">
                          <a:effectLst/>
                        </a:rPr>
                        <a:t>=2.31, p=0.128</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extLst>
                  <a:ext uri="{0D108BD9-81ED-4DB2-BD59-A6C34878D82A}">
                    <a16:rowId xmlns:a16="http://schemas.microsoft.com/office/drawing/2014/main" val="3825398507"/>
                  </a:ext>
                </a:extLst>
              </a:tr>
              <a:tr h="412702">
                <a:tc>
                  <a:txBody>
                    <a:bodyPr/>
                    <a:lstStyle/>
                    <a:p>
                      <a:pPr>
                        <a:lnSpc>
                          <a:spcPct val="107000"/>
                        </a:lnSpc>
                        <a:spcAft>
                          <a:spcPts val="0"/>
                        </a:spcAft>
                      </a:pPr>
                      <a:r>
                        <a:rPr lang="it-IT" sz="1100">
                          <a:effectLst/>
                        </a:rPr>
                        <a:t>WC – cm </a:t>
                      </a:r>
                      <a:endParaRPr lang="it-IT" sz="1050">
                        <a:effectLst/>
                      </a:endParaRPr>
                    </a:p>
                    <a:p>
                      <a:pPr>
                        <a:lnSpc>
                          <a:spcPct val="107000"/>
                        </a:lnSpc>
                        <a:spcAft>
                          <a:spcPts val="0"/>
                        </a:spcAft>
                      </a:pPr>
                      <a:r>
                        <a:rPr lang="it-IT" sz="1100">
                          <a:effectLst/>
                        </a:rPr>
                        <a:t>(N=59)</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it-IT" sz="1100" dirty="0">
                          <a:effectLst/>
                        </a:rPr>
                        <a:t>117.8 ± 16.1</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it-IT" sz="1100" dirty="0">
                          <a:effectLst/>
                        </a:rPr>
                        <a:t>113.1 ± 16.7</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it-IT" sz="1100" dirty="0">
                          <a:effectLst/>
                        </a:rPr>
                        <a:t>&lt;0.0</a:t>
                      </a:r>
                      <a:r>
                        <a:rPr lang="en-US" sz="1100" dirty="0">
                          <a:effectLst/>
                        </a:rPr>
                        <a:t>01</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104.8 </a:t>
                      </a:r>
                      <a:r>
                        <a:rPr lang="it-IT" sz="1100">
                          <a:effectLst/>
                        </a:rPr>
                        <a:t>± 15.7</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dirty="0">
                          <a:effectLst/>
                        </a:rPr>
                        <a:t>&lt;0.001</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dirty="0">
                          <a:effectLst/>
                        </a:rPr>
                        <a:t>&lt;0.001</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extLst>
                  <a:ext uri="{0D108BD9-81ED-4DB2-BD59-A6C34878D82A}">
                    <a16:rowId xmlns:a16="http://schemas.microsoft.com/office/drawing/2014/main" val="947642630"/>
                  </a:ext>
                </a:extLst>
              </a:tr>
              <a:tr h="206352">
                <a:tc>
                  <a:txBody>
                    <a:bodyPr/>
                    <a:lstStyle/>
                    <a:p>
                      <a:pPr>
                        <a:lnSpc>
                          <a:spcPct val="107000"/>
                        </a:lnSpc>
                        <a:spcAft>
                          <a:spcPts val="0"/>
                        </a:spcAft>
                      </a:pPr>
                      <a:r>
                        <a:rPr lang="en-US" sz="1100">
                          <a:effectLst/>
                        </a:rPr>
                        <a:t>Total cholesterol – mg/dl (N=34)</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201.3 </a:t>
                      </a:r>
                      <a:r>
                        <a:rPr lang="it-IT" sz="1100">
                          <a:effectLst/>
                        </a:rPr>
                        <a:t>± 40.7</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189.2 </a:t>
                      </a:r>
                      <a:r>
                        <a:rPr lang="it-IT" sz="1100">
                          <a:effectLst/>
                        </a:rPr>
                        <a:t>± 33.2</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0.001</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179.1 </a:t>
                      </a:r>
                      <a:r>
                        <a:rPr lang="it-IT" sz="1100">
                          <a:effectLst/>
                        </a:rPr>
                        <a:t>± 28.3</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dirty="0">
                          <a:effectLst/>
                        </a:rPr>
                        <a:t>&lt;0.001</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dirty="0">
                          <a:effectLst/>
                        </a:rPr>
                        <a:t>0.006</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extLst>
                  <a:ext uri="{0D108BD9-81ED-4DB2-BD59-A6C34878D82A}">
                    <a16:rowId xmlns:a16="http://schemas.microsoft.com/office/drawing/2014/main" val="1801106357"/>
                  </a:ext>
                </a:extLst>
              </a:tr>
              <a:tr h="206352">
                <a:tc>
                  <a:txBody>
                    <a:bodyPr/>
                    <a:lstStyle/>
                    <a:p>
                      <a:pPr>
                        <a:lnSpc>
                          <a:spcPct val="107000"/>
                        </a:lnSpc>
                        <a:spcAft>
                          <a:spcPts val="0"/>
                        </a:spcAft>
                      </a:pPr>
                      <a:r>
                        <a:rPr lang="en-US" sz="1100">
                          <a:effectLst/>
                        </a:rPr>
                        <a:t>LDL cholesterol – mg/dl (N=32)</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129.8 </a:t>
                      </a:r>
                      <a:r>
                        <a:rPr lang="it-IT" sz="1100">
                          <a:effectLst/>
                        </a:rPr>
                        <a:t>± </a:t>
                      </a:r>
                      <a:r>
                        <a:rPr lang="en-US" sz="1100">
                          <a:effectLst/>
                        </a:rPr>
                        <a:t>31.0</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dirty="0">
                          <a:effectLst/>
                        </a:rPr>
                        <a:t>115.3 </a:t>
                      </a:r>
                      <a:r>
                        <a:rPr lang="it-IT" sz="1100" dirty="0">
                          <a:effectLst/>
                        </a:rPr>
                        <a:t>± 27.5</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&lt;0.001</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102.6 </a:t>
                      </a:r>
                      <a:r>
                        <a:rPr lang="it-IT" sz="1100">
                          <a:effectLst/>
                        </a:rPr>
                        <a:t>± 21.7</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dirty="0">
                          <a:effectLst/>
                        </a:rPr>
                        <a:t>&lt;0.001</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dirty="0">
                          <a:effectLst/>
                        </a:rPr>
                        <a:t>0.001</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extLst>
                  <a:ext uri="{0D108BD9-81ED-4DB2-BD59-A6C34878D82A}">
                    <a16:rowId xmlns:a16="http://schemas.microsoft.com/office/drawing/2014/main" val="3705577529"/>
                  </a:ext>
                </a:extLst>
              </a:tr>
              <a:tr h="206352">
                <a:tc>
                  <a:txBody>
                    <a:bodyPr/>
                    <a:lstStyle/>
                    <a:p>
                      <a:pPr>
                        <a:lnSpc>
                          <a:spcPct val="107000"/>
                        </a:lnSpc>
                        <a:spcAft>
                          <a:spcPts val="0"/>
                        </a:spcAft>
                      </a:pPr>
                      <a:r>
                        <a:rPr lang="en-US" sz="1100">
                          <a:effectLst/>
                        </a:rPr>
                        <a:t>HDL cholesterol  – mg/dl (N=33)</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47.4 </a:t>
                      </a:r>
                      <a:r>
                        <a:rPr lang="it-IT" sz="1100">
                          <a:effectLst/>
                        </a:rPr>
                        <a:t>± 13.6</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50.3 </a:t>
                      </a:r>
                      <a:r>
                        <a:rPr lang="it-IT" sz="1100">
                          <a:effectLst/>
                        </a:rPr>
                        <a:t>± 13.4</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0.001</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52.2 </a:t>
                      </a:r>
                      <a:r>
                        <a:rPr lang="it-IT" sz="1100">
                          <a:effectLst/>
                        </a:rPr>
                        <a:t>± 11.7</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dirty="0">
                          <a:effectLst/>
                        </a:rPr>
                        <a:t>&lt;0.001</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dirty="0">
                          <a:effectLst/>
                        </a:rPr>
                        <a:t>0.032</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extLst>
                  <a:ext uri="{0D108BD9-81ED-4DB2-BD59-A6C34878D82A}">
                    <a16:rowId xmlns:a16="http://schemas.microsoft.com/office/drawing/2014/main" val="4123667081"/>
                  </a:ext>
                </a:extLst>
              </a:tr>
              <a:tr h="412702">
                <a:tc>
                  <a:txBody>
                    <a:bodyPr/>
                    <a:lstStyle/>
                    <a:p>
                      <a:pPr>
                        <a:lnSpc>
                          <a:spcPct val="107000"/>
                        </a:lnSpc>
                        <a:spcAft>
                          <a:spcPts val="0"/>
                        </a:spcAft>
                      </a:pPr>
                      <a:r>
                        <a:rPr lang="it-IT" sz="1100">
                          <a:effectLst/>
                        </a:rPr>
                        <a:t>Triglycerides – mg/dl</a:t>
                      </a:r>
                      <a:endParaRPr lang="it-IT" sz="1050">
                        <a:effectLst/>
                      </a:endParaRPr>
                    </a:p>
                    <a:p>
                      <a:pPr>
                        <a:lnSpc>
                          <a:spcPct val="107000"/>
                        </a:lnSpc>
                        <a:spcAft>
                          <a:spcPts val="0"/>
                        </a:spcAft>
                      </a:pPr>
                      <a:r>
                        <a:rPr lang="it-IT" sz="1100">
                          <a:effectLst/>
                        </a:rPr>
                        <a:t>(N=34)</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153.4 </a:t>
                      </a:r>
                      <a:r>
                        <a:rPr lang="it-IT" sz="1100">
                          <a:effectLst/>
                        </a:rPr>
                        <a:t>± 51.4</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dirty="0">
                          <a:effectLst/>
                        </a:rPr>
                        <a:t>139.8 </a:t>
                      </a:r>
                      <a:r>
                        <a:rPr lang="it-IT" sz="1100" dirty="0">
                          <a:effectLst/>
                        </a:rPr>
                        <a:t>± 40.9</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0.002</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124.4 </a:t>
                      </a:r>
                      <a:r>
                        <a:rPr lang="it-IT" sz="1100">
                          <a:effectLst/>
                        </a:rPr>
                        <a:t>± 34.8</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dirty="0">
                          <a:effectLst/>
                        </a:rPr>
                        <a:t>&lt;0.001</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dirty="0">
                          <a:effectLst/>
                        </a:rPr>
                        <a:t>&lt;0.001</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extLst>
                  <a:ext uri="{0D108BD9-81ED-4DB2-BD59-A6C34878D82A}">
                    <a16:rowId xmlns:a16="http://schemas.microsoft.com/office/drawing/2014/main" val="594474411"/>
                  </a:ext>
                </a:extLst>
              </a:tr>
              <a:tr h="206352">
                <a:tc>
                  <a:txBody>
                    <a:bodyPr/>
                    <a:lstStyle/>
                    <a:p>
                      <a:pPr>
                        <a:lnSpc>
                          <a:spcPct val="107000"/>
                        </a:lnSpc>
                        <a:spcAft>
                          <a:spcPts val="0"/>
                        </a:spcAft>
                      </a:pPr>
                      <a:r>
                        <a:rPr lang="it-IT" sz="1100" dirty="0" err="1">
                          <a:effectLst/>
                        </a:rPr>
                        <a:t>Prediabetes</a:t>
                      </a:r>
                      <a:r>
                        <a:rPr lang="it-IT" sz="1100" dirty="0">
                          <a:effectLst/>
                        </a:rPr>
                        <a:t>, yes – no. (%) (</a:t>
                      </a:r>
                      <a:r>
                        <a:rPr lang="it-IT" sz="1100" dirty="0" err="1">
                          <a:effectLst/>
                        </a:rPr>
                        <a:t>N</a:t>
                      </a:r>
                      <a:r>
                        <a:rPr lang="it-IT" sz="1100" dirty="0">
                          <a:effectLst/>
                        </a:rPr>
                        <a:t>=35)</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17 (48.6)</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11 (31.4)</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&lt;0.001</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4 (11.4)</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0.029</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dirty="0">
                          <a:effectLst/>
                        </a:rPr>
                        <a:t>0.002</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extLst>
                  <a:ext uri="{0D108BD9-81ED-4DB2-BD59-A6C34878D82A}">
                    <a16:rowId xmlns:a16="http://schemas.microsoft.com/office/drawing/2014/main" val="637535090"/>
                  </a:ext>
                </a:extLst>
              </a:tr>
              <a:tr h="412702">
                <a:tc>
                  <a:txBody>
                    <a:bodyPr/>
                    <a:lstStyle/>
                    <a:p>
                      <a:pPr>
                        <a:lnSpc>
                          <a:spcPct val="107000"/>
                        </a:lnSpc>
                        <a:spcAft>
                          <a:spcPts val="0"/>
                        </a:spcAft>
                      </a:pPr>
                      <a:r>
                        <a:rPr lang="it-IT" sz="1100">
                          <a:effectLst/>
                        </a:rPr>
                        <a:t>Fasting plasma glucose – mg/dl (N=36)</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103.6 </a:t>
                      </a:r>
                      <a:r>
                        <a:rPr lang="it-IT" sz="1100">
                          <a:effectLst/>
                        </a:rPr>
                        <a:t>± 14.1</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95.6 </a:t>
                      </a:r>
                      <a:r>
                        <a:rPr lang="it-IT" sz="1100">
                          <a:effectLst/>
                        </a:rPr>
                        <a:t>± 14.4</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&lt;0.001</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90.2 </a:t>
                      </a:r>
                      <a:r>
                        <a:rPr lang="it-IT" sz="1100">
                          <a:effectLst/>
                        </a:rPr>
                        <a:t>± 12.1</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&lt;0.001</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dirty="0">
                          <a:effectLst/>
                        </a:rPr>
                        <a:t>&lt;0.001</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extLst>
                  <a:ext uri="{0D108BD9-81ED-4DB2-BD59-A6C34878D82A}">
                    <a16:rowId xmlns:a16="http://schemas.microsoft.com/office/drawing/2014/main" val="1896138835"/>
                  </a:ext>
                </a:extLst>
              </a:tr>
              <a:tr h="206352">
                <a:tc>
                  <a:txBody>
                    <a:bodyPr/>
                    <a:lstStyle/>
                    <a:p>
                      <a:pPr>
                        <a:lnSpc>
                          <a:spcPct val="107000"/>
                        </a:lnSpc>
                        <a:spcAft>
                          <a:spcPts val="0"/>
                        </a:spcAft>
                      </a:pPr>
                      <a:r>
                        <a:rPr lang="en-US" sz="1100">
                          <a:effectLst/>
                        </a:rPr>
                        <a:t>Fasting insulin </a:t>
                      </a:r>
                      <a:r>
                        <a:rPr lang="en-GB" sz="1100">
                          <a:effectLst/>
                        </a:rPr>
                        <a:t>– </a:t>
                      </a:r>
                      <a:r>
                        <a:rPr lang="en-US" sz="1100">
                          <a:effectLst/>
                        </a:rPr>
                        <a:t>mIU/ml (N=34)</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27.8 </a:t>
                      </a:r>
                      <a:r>
                        <a:rPr lang="it-IT" sz="1100">
                          <a:effectLst/>
                        </a:rPr>
                        <a:t>± 11.8</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20.8 </a:t>
                      </a:r>
                      <a:r>
                        <a:rPr lang="it-IT" sz="1100">
                          <a:effectLst/>
                        </a:rPr>
                        <a:t>± 8.4</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&lt;0.001</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15.7 </a:t>
                      </a:r>
                      <a:r>
                        <a:rPr lang="it-IT" sz="1100">
                          <a:effectLst/>
                        </a:rPr>
                        <a:t>± 6.8</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&lt;0.001</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dirty="0">
                          <a:effectLst/>
                        </a:rPr>
                        <a:t>&lt;0.001</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extLst>
                  <a:ext uri="{0D108BD9-81ED-4DB2-BD59-A6C34878D82A}">
                    <a16:rowId xmlns:a16="http://schemas.microsoft.com/office/drawing/2014/main" val="3828299189"/>
                  </a:ext>
                </a:extLst>
              </a:tr>
              <a:tr h="412702">
                <a:tc>
                  <a:txBody>
                    <a:bodyPr/>
                    <a:lstStyle/>
                    <a:p>
                      <a:pPr>
                        <a:lnSpc>
                          <a:spcPct val="107000"/>
                        </a:lnSpc>
                        <a:spcAft>
                          <a:spcPts val="0"/>
                        </a:spcAft>
                      </a:pPr>
                      <a:r>
                        <a:rPr lang="it-IT" sz="1100">
                          <a:effectLst/>
                        </a:rPr>
                        <a:t>HOMA-IR </a:t>
                      </a:r>
                      <a:endParaRPr lang="it-IT" sz="1050">
                        <a:effectLst/>
                      </a:endParaRPr>
                    </a:p>
                    <a:p>
                      <a:pPr>
                        <a:lnSpc>
                          <a:spcPct val="107000"/>
                        </a:lnSpc>
                        <a:spcAft>
                          <a:spcPts val="0"/>
                        </a:spcAft>
                      </a:pPr>
                      <a:r>
                        <a:rPr lang="it-IT" sz="1100">
                          <a:effectLst/>
                        </a:rPr>
                        <a:t>(N=33)</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7.3 </a:t>
                      </a:r>
                      <a:r>
                        <a:rPr lang="it-IT" sz="1100">
                          <a:effectLst/>
                        </a:rPr>
                        <a:t>± 3.2</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5.1 </a:t>
                      </a:r>
                      <a:r>
                        <a:rPr lang="it-IT" sz="1100">
                          <a:effectLst/>
                        </a:rPr>
                        <a:t>± 2.1</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&lt;0.001</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3.6 </a:t>
                      </a:r>
                      <a:r>
                        <a:rPr lang="it-IT" sz="1100">
                          <a:effectLst/>
                        </a:rPr>
                        <a:t>± 1.6</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a:effectLst/>
                        </a:rPr>
                        <a:t>&lt;0.001</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tc>
                  <a:txBody>
                    <a:bodyPr/>
                    <a:lstStyle/>
                    <a:p>
                      <a:pPr algn="ctr">
                        <a:lnSpc>
                          <a:spcPct val="107000"/>
                        </a:lnSpc>
                        <a:spcAft>
                          <a:spcPts val="0"/>
                        </a:spcAft>
                      </a:pPr>
                      <a:r>
                        <a:rPr lang="en-US" sz="1100" dirty="0">
                          <a:effectLst/>
                        </a:rPr>
                        <a:t>&lt;0.001</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788" marR="49788" marT="0" marB="0"/>
                </a:tc>
                <a:extLst>
                  <a:ext uri="{0D108BD9-81ED-4DB2-BD59-A6C34878D82A}">
                    <a16:rowId xmlns:a16="http://schemas.microsoft.com/office/drawing/2014/main" val="2830470852"/>
                  </a:ext>
                </a:extLst>
              </a:tr>
            </a:tbl>
          </a:graphicData>
        </a:graphic>
      </p:graphicFrame>
      <p:sp>
        <p:nvSpPr>
          <p:cNvPr id="5" name="Titolo 4"/>
          <p:cNvSpPr>
            <a:spLocks noGrp="1"/>
          </p:cNvSpPr>
          <p:nvPr>
            <p:ph type="title"/>
          </p:nvPr>
        </p:nvSpPr>
        <p:spPr>
          <a:xfrm>
            <a:off x="218710" y="-493200"/>
            <a:ext cx="10956113" cy="986400"/>
          </a:xfrm>
        </p:spPr>
        <p:txBody>
          <a:bodyPr/>
          <a:lstStyle/>
          <a:p>
            <a:r>
              <a:rPr lang="en-US" sz="2000" dirty="0">
                <a:solidFill>
                  <a:schemeClr val="accent5">
                    <a:lumMod val="75000"/>
                  </a:schemeClr>
                </a:solidFill>
              </a:rPr>
              <a:t>Changes in anthropometric and laboratory parameters from baseline to Tirzepatide 2.5 mg and 5.0 mg</a:t>
            </a:r>
            <a:endParaRPr lang="it-IT" sz="2000" dirty="0">
              <a:solidFill>
                <a:schemeClr val="accent5">
                  <a:lumMod val="75000"/>
                </a:schemeClr>
              </a:solidFill>
            </a:endParaRPr>
          </a:p>
        </p:txBody>
      </p:sp>
      <p:sp>
        <p:nvSpPr>
          <p:cNvPr id="7" name="Rettangolo 6"/>
          <p:cNvSpPr/>
          <p:nvPr/>
        </p:nvSpPr>
        <p:spPr>
          <a:xfrm>
            <a:off x="120387" y="6420465"/>
            <a:ext cx="9370142" cy="454612"/>
          </a:xfrm>
          <a:prstGeom prst="rect">
            <a:avLst/>
          </a:prstGeom>
        </p:spPr>
        <p:txBody>
          <a:bodyPr wrap="square">
            <a:spAutoFit/>
          </a:bodyPr>
          <a:lstStyle/>
          <a:p>
            <a:pPr>
              <a:lnSpc>
                <a:spcPct val="107000"/>
              </a:lnSpc>
              <a:spcAft>
                <a:spcPts val="0"/>
              </a:spcAft>
            </a:pPr>
            <a:r>
              <a:rPr lang="en-US" sz="1050" dirty="0">
                <a:latin typeface="+mj-lt"/>
                <a:ea typeface="Calibri" panose="020F0502020204030204" pitchFamily="34" charset="0"/>
                <a:cs typeface="Times New Roman" panose="02020603050405020304" pitchFamily="18" charset="0"/>
              </a:rPr>
              <a:t>p-values from paired t-test or chi-square test as appropriate</a:t>
            </a:r>
            <a:endParaRPr lang="it-IT" sz="1000" dirty="0">
              <a:latin typeface="+mj-lt"/>
              <a:ea typeface="Calibri" panose="020F0502020204030204" pitchFamily="34" charset="0"/>
              <a:cs typeface="Times New Roman" panose="02020603050405020304" pitchFamily="18" charset="0"/>
            </a:endParaRPr>
          </a:p>
          <a:p>
            <a:pPr>
              <a:lnSpc>
                <a:spcPct val="107000"/>
              </a:lnSpc>
              <a:spcAft>
                <a:spcPts val="0"/>
              </a:spcAft>
            </a:pPr>
            <a:r>
              <a:rPr lang="en-US" sz="1050" dirty="0">
                <a:latin typeface="+mj-lt"/>
                <a:ea typeface="Calibri" panose="020F0502020204030204" pitchFamily="34" charset="0"/>
                <a:cs typeface="Times New Roman" panose="02020603050405020304" pitchFamily="18" charset="0"/>
              </a:rPr>
              <a:t>* comparing Tirzepatide 2.5 mg and Tirzepatide 5.0 mg</a:t>
            </a:r>
            <a:endParaRPr lang="it-IT" sz="1000" dirty="0">
              <a:effectLst/>
              <a:latin typeface="+mj-lt"/>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E746809B-F7B2-9BA6-2D98-7740DFE1FFF3}"/>
              </a:ext>
            </a:extLst>
          </p:cNvPr>
          <p:cNvSpPr/>
          <p:nvPr/>
        </p:nvSpPr>
        <p:spPr>
          <a:xfrm>
            <a:off x="201446" y="653143"/>
            <a:ext cx="11196542" cy="6008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a:t>
            </a:r>
          </a:p>
        </p:txBody>
      </p:sp>
      <p:sp>
        <p:nvSpPr>
          <p:cNvPr id="4" name="Rettangolo 3">
            <a:extLst>
              <a:ext uri="{FF2B5EF4-FFF2-40B4-BE49-F238E27FC236}">
                <a16:creationId xmlns:a16="http://schemas.microsoft.com/office/drawing/2014/main" id="{85BC2D6B-3BB2-F610-6163-42EA390061DC}"/>
              </a:ext>
            </a:extLst>
          </p:cNvPr>
          <p:cNvSpPr/>
          <p:nvPr/>
        </p:nvSpPr>
        <p:spPr>
          <a:xfrm>
            <a:off x="120387" y="2483808"/>
            <a:ext cx="7055476" cy="7993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a:t>
            </a:r>
          </a:p>
        </p:txBody>
      </p:sp>
      <p:sp>
        <p:nvSpPr>
          <p:cNvPr id="8" name="Rettangolo 7">
            <a:extLst>
              <a:ext uri="{FF2B5EF4-FFF2-40B4-BE49-F238E27FC236}">
                <a16:creationId xmlns:a16="http://schemas.microsoft.com/office/drawing/2014/main" id="{410DFDA2-3AD6-F8B6-8BB8-89FC292B1586}"/>
              </a:ext>
            </a:extLst>
          </p:cNvPr>
          <p:cNvSpPr/>
          <p:nvPr/>
        </p:nvSpPr>
        <p:spPr>
          <a:xfrm>
            <a:off x="218710" y="3719801"/>
            <a:ext cx="11196542" cy="4546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Rettangolo 8">
            <a:extLst>
              <a:ext uri="{FF2B5EF4-FFF2-40B4-BE49-F238E27FC236}">
                <a16:creationId xmlns:a16="http://schemas.microsoft.com/office/drawing/2014/main" id="{82598923-790D-073D-FEB4-91FA14EEB664}"/>
              </a:ext>
            </a:extLst>
          </p:cNvPr>
          <p:cNvSpPr/>
          <p:nvPr/>
        </p:nvSpPr>
        <p:spPr>
          <a:xfrm>
            <a:off x="201446" y="4180007"/>
            <a:ext cx="11196542" cy="10451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a:t>
            </a:r>
          </a:p>
        </p:txBody>
      </p:sp>
      <p:sp>
        <p:nvSpPr>
          <p:cNvPr id="10" name="Rettangolo 9">
            <a:extLst>
              <a:ext uri="{FF2B5EF4-FFF2-40B4-BE49-F238E27FC236}">
                <a16:creationId xmlns:a16="http://schemas.microsoft.com/office/drawing/2014/main" id="{08C0A221-6D57-BF25-690A-109C428611EB}"/>
              </a:ext>
            </a:extLst>
          </p:cNvPr>
          <p:cNvSpPr/>
          <p:nvPr/>
        </p:nvSpPr>
        <p:spPr>
          <a:xfrm>
            <a:off x="184182" y="5225142"/>
            <a:ext cx="11213806" cy="12348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a:t>
            </a:r>
          </a:p>
        </p:txBody>
      </p:sp>
    </p:spTree>
    <p:extLst>
      <p:ext uri="{BB962C8B-B14F-4D97-AF65-F5344CB8AC3E}">
        <p14:creationId xmlns:p14="http://schemas.microsoft.com/office/powerpoint/2010/main" val="18579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grpId="1" nodeType="clickEffect">
                                  <p:stCondLst>
                                    <p:cond delay="0"/>
                                  </p:stCondLst>
                                  <p:childTnLst>
                                    <p:animEffect transition="out" filter="dissolv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grpId="1" nodeType="clickEffect">
                                  <p:stCondLst>
                                    <p:cond delay="0"/>
                                  </p:stCondLst>
                                  <p:childTnLst>
                                    <p:animEffect transition="out" filter="dissolv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grpId="1" nodeType="clickEffect">
                                  <p:stCondLst>
                                    <p:cond delay="0"/>
                                  </p:stCondLst>
                                  <p:childTnLst>
                                    <p:animEffect transition="out" filter="dissolve">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grpId="1" nodeType="clickEffect">
                                  <p:stCondLst>
                                    <p:cond delay="0"/>
                                  </p:stCondLst>
                                  <p:childTnLst>
                                    <p:animEffect transition="out" filter="dissolv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4" grpId="1" animBg="1"/>
      <p:bldP spid="8" grpId="0" animBg="1"/>
      <p:bldP spid="8" grpId="1" animBg="1"/>
      <p:bldP spid="9" grpId="0" animBg="1"/>
      <p:bldP spid="9" grpId="1" animBg="1"/>
      <p:bldP spid="10" grpId="0" animBg="1"/>
      <p:bldP spid="1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0" y="0"/>
            <a:ext cx="10956113" cy="986400"/>
          </a:xfrm>
        </p:spPr>
        <p:txBody>
          <a:bodyPr/>
          <a:lstStyle/>
          <a:p>
            <a:r>
              <a:rPr lang="en-US" sz="2400" dirty="0">
                <a:solidFill>
                  <a:schemeClr val="accent5">
                    <a:lumMod val="75000"/>
                  </a:schemeClr>
                </a:solidFill>
              </a:rPr>
              <a:t>Percentage change in body weight after treatment with </a:t>
            </a:r>
            <a:r>
              <a:rPr lang="en-US" sz="2400" dirty="0" err="1">
                <a:solidFill>
                  <a:schemeClr val="accent5">
                    <a:lumMod val="75000"/>
                  </a:schemeClr>
                </a:solidFill>
              </a:rPr>
              <a:t>tirzepatide</a:t>
            </a:r>
            <a:r>
              <a:rPr lang="en-US" sz="2400" dirty="0">
                <a:solidFill>
                  <a:schemeClr val="accent5">
                    <a:lumMod val="75000"/>
                  </a:schemeClr>
                </a:solidFill>
              </a:rPr>
              <a:t> 2.5 mg and 5 mg</a:t>
            </a:r>
            <a:br>
              <a:rPr lang="it-IT" dirty="0">
                <a:solidFill>
                  <a:schemeClr val="accent5">
                    <a:lumMod val="75000"/>
                  </a:schemeClr>
                </a:solidFill>
              </a:rPr>
            </a:br>
            <a:endParaRPr lang="it-IT" dirty="0">
              <a:solidFill>
                <a:schemeClr val="accent5">
                  <a:lumMod val="75000"/>
                </a:schemeClr>
              </a:solidFill>
            </a:endParaRPr>
          </a:p>
        </p:txBody>
      </p:sp>
      <p:graphicFrame>
        <p:nvGraphicFramePr>
          <p:cNvPr id="7" name="Tabella 6"/>
          <p:cNvGraphicFramePr>
            <a:graphicFrameLocks noGrp="1"/>
          </p:cNvGraphicFramePr>
          <p:nvPr>
            <p:extLst>
              <p:ext uri="{D42A27DB-BD31-4B8C-83A1-F6EECF244321}">
                <p14:modId xmlns:p14="http://schemas.microsoft.com/office/powerpoint/2010/main" val="2857618817"/>
              </p:ext>
            </p:extLst>
          </p:nvPr>
        </p:nvGraphicFramePr>
        <p:xfrm>
          <a:off x="81187" y="551764"/>
          <a:ext cx="5631354" cy="2906927"/>
        </p:xfrm>
        <a:graphic>
          <a:graphicData uri="http://schemas.openxmlformats.org/drawingml/2006/table">
            <a:tbl>
              <a:tblPr firstRow="1" firstCol="1" bandRow="1">
                <a:tableStyleId>{5C22544A-7EE6-4342-B048-85BDC9FD1C3A}</a:tableStyleId>
              </a:tblPr>
              <a:tblGrid>
                <a:gridCol w="1409484">
                  <a:extLst>
                    <a:ext uri="{9D8B030D-6E8A-4147-A177-3AD203B41FA5}">
                      <a16:colId xmlns:a16="http://schemas.microsoft.com/office/drawing/2014/main" val="394595215"/>
                    </a:ext>
                  </a:extLst>
                </a:gridCol>
                <a:gridCol w="1407290">
                  <a:extLst>
                    <a:ext uri="{9D8B030D-6E8A-4147-A177-3AD203B41FA5}">
                      <a16:colId xmlns:a16="http://schemas.microsoft.com/office/drawing/2014/main" val="3930335557"/>
                    </a:ext>
                  </a:extLst>
                </a:gridCol>
                <a:gridCol w="1407290">
                  <a:extLst>
                    <a:ext uri="{9D8B030D-6E8A-4147-A177-3AD203B41FA5}">
                      <a16:colId xmlns:a16="http://schemas.microsoft.com/office/drawing/2014/main" val="4162983866"/>
                    </a:ext>
                  </a:extLst>
                </a:gridCol>
                <a:gridCol w="1407290">
                  <a:extLst>
                    <a:ext uri="{9D8B030D-6E8A-4147-A177-3AD203B41FA5}">
                      <a16:colId xmlns:a16="http://schemas.microsoft.com/office/drawing/2014/main" val="4170963183"/>
                    </a:ext>
                  </a:extLst>
                </a:gridCol>
              </a:tblGrid>
              <a:tr h="542747">
                <a:tc>
                  <a:txBody>
                    <a:bodyPr/>
                    <a:lstStyle/>
                    <a:p>
                      <a:pPr>
                        <a:lnSpc>
                          <a:spcPct val="107000"/>
                        </a:lnSpc>
                        <a:spcAft>
                          <a:spcPts val="0"/>
                        </a:spcAft>
                      </a:pPr>
                      <a:r>
                        <a:rPr lang="it-IT" sz="1200">
                          <a:effectLst/>
                        </a:rPr>
                        <a:t>% change in body weight</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1200">
                          <a:effectLst/>
                        </a:rPr>
                        <a:t>Tirzepatide 2.5 mg (n=70)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a:effectLst/>
                        </a:rPr>
                        <a:t>Tirzepatide 5.0 mg (n=70)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a:effectLst/>
                        </a:rPr>
                        <a:t>p-value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4836712"/>
                  </a:ext>
                </a:extLst>
              </a:tr>
              <a:tr h="472836">
                <a:tc>
                  <a:txBody>
                    <a:bodyPr/>
                    <a:lstStyle/>
                    <a:p>
                      <a:pPr>
                        <a:lnSpc>
                          <a:spcPct val="107000"/>
                        </a:lnSpc>
                        <a:spcAft>
                          <a:spcPts val="0"/>
                        </a:spcAft>
                      </a:pPr>
                      <a:r>
                        <a:rPr lang="en-GB" sz="1200">
                          <a:effectLst/>
                        </a:rPr>
                        <a:t>Mean (%)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dirty="0">
                          <a:effectLst/>
                        </a:rPr>
                        <a:t>-4.7 ± 2.6</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a:effectLst/>
                        </a:rPr>
                        <a:t>-12.7 ± 5.4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a:effectLst/>
                        </a:rPr>
                        <a:t>&lt;0.001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0791278"/>
                  </a:ext>
                </a:extLst>
              </a:tr>
              <a:tr h="472836">
                <a:tc>
                  <a:txBody>
                    <a:bodyPr/>
                    <a:lstStyle/>
                    <a:p>
                      <a:pPr>
                        <a:lnSpc>
                          <a:spcPct val="107000"/>
                        </a:lnSpc>
                        <a:spcAft>
                          <a:spcPts val="0"/>
                        </a:spcAft>
                      </a:pPr>
                      <a:r>
                        <a:rPr lang="en-GB" sz="1200">
                          <a:effectLst/>
                        </a:rPr>
                        <a:t>&lt; 5 no.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a:effectLst/>
                        </a:rPr>
                        <a:t>43 (61.4)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a:effectLst/>
                        </a:rPr>
                        <a:t>2 (2.9)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7000"/>
                        </a:lnSpc>
                        <a:spcAft>
                          <a:spcPts val="0"/>
                        </a:spcAft>
                      </a:pPr>
                      <a:r>
                        <a:rPr lang="en-US" sz="1100">
                          <a:effectLst/>
                        </a:rPr>
                        <a:t>χ</a:t>
                      </a:r>
                      <a:r>
                        <a:rPr lang="en-US" sz="1100" baseline="30000">
                          <a:effectLst/>
                        </a:rPr>
                        <a:t>2</a:t>
                      </a:r>
                      <a:r>
                        <a:rPr lang="en-US" sz="1100">
                          <a:effectLst/>
                        </a:rPr>
                        <a:t>=52.40, p&lt;0.001</a:t>
                      </a:r>
                      <a:endParaRPr lang="it-IT" sz="1100">
                        <a:effectLst/>
                      </a:endParaRPr>
                    </a:p>
                    <a:p>
                      <a:pPr algn="ctr">
                        <a:lnSpc>
                          <a:spcPct val="107000"/>
                        </a:lnSpc>
                        <a:spcAft>
                          <a:spcPts val="0"/>
                        </a:spcAft>
                      </a:pPr>
                      <a:r>
                        <a:rPr lang="en-GB" sz="1200">
                          <a:effectLst/>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85647146"/>
                  </a:ext>
                </a:extLst>
              </a:tr>
              <a:tr h="472836">
                <a:tc>
                  <a:txBody>
                    <a:bodyPr/>
                    <a:lstStyle/>
                    <a:p>
                      <a:pPr>
                        <a:lnSpc>
                          <a:spcPct val="107000"/>
                        </a:lnSpc>
                        <a:spcAft>
                          <a:spcPts val="0"/>
                        </a:spcAft>
                      </a:pPr>
                      <a:r>
                        <a:rPr lang="en-GB" sz="1200">
                          <a:effectLst/>
                        </a:rPr>
                        <a:t>&gt; 5 no.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a:effectLst/>
                        </a:rPr>
                        <a:t>27 (</a:t>
                      </a:r>
                      <a:r>
                        <a:rPr lang="it-IT" sz="1200">
                          <a:effectLst/>
                        </a:rPr>
                        <a:t>28.6)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1200">
                          <a:effectLst/>
                        </a:rPr>
                        <a:t>68 (97.1)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it-IT"/>
                    </a:p>
                  </a:txBody>
                  <a:tcPr/>
                </a:tc>
                <a:extLst>
                  <a:ext uri="{0D108BD9-81ED-4DB2-BD59-A6C34878D82A}">
                    <a16:rowId xmlns:a16="http://schemas.microsoft.com/office/drawing/2014/main" val="1371714490"/>
                  </a:ext>
                </a:extLst>
              </a:tr>
              <a:tr h="472836">
                <a:tc>
                  <a:txBody>
                    <a:bodyPr/>
                    <a:lstStyle/>
                    <a:p>
                      <a:pPr>
                        <a:lnSpc>
                          <a:spcPct val="107000"/>
                        </a:lnSpc>
                        <a:spcAft>
                          <a:spcPts val="0"/>
                        </a:spcAft>
                      </a:pPr>
                      <a:r>
                        <a:rPr lang="it-IT" sz="1200">
                          <a:effectLst/>
                        </a:rPr>
                        <a:t>&gt; 10 no.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1200">
                          <a:effectLst/>
                        </a:rPr>
                        <a:t>3 (4.3)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1200">
                          <a:effectLst/>
                        </a:rPr>
                        <a:t>48 (68.6)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dirty="0">
                          <a:effectLst/>
                        </a:rPr>
                        <a:t>χ</a:t>
                      </a:r>
                      <a:r>
                        <a:rPr lang="en-US" sz="1100" baseline="30000" dirty="0">
                          <a:effectLst/>
                        </a:rPr>
                        <a:t>2</a:t>
                      </a:r>
                      <a:r>
                        <a:rPr lang="en-US" sz="1100" dirty="0">
                          <a:effectLst/>
                        </a:rPr>
                        <a:t>=59.71, p&lt;0.001</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4741413"/>
                  </a:ext>
                </a:extLst>
              </a:tr>
              <a:tr h="472836">
                <a:tc>
                  <a:txBody>
                    <a:bodyPr/>
                    <a:lstStyle/>
                    <a:p>
                      <a:pPr>
                        <a:lnSpc>
                          <a:spcPct val="107000"/>
                        </a:lnSpc>
                        <a:spcAft>
                          <a:spcPts val="0"/>
                        </a:spcAft>
                      </a:pPr>
                      <a:r>
                        <a:rPr lang="it-IT" sz="1200">
                          <a:effectLst/>
                        </a:rPr>
                        <a:t>&gt; 15 no.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1200">
                          <a:effectLst/>
                        </a:rPr>
                        <a:t>1 (1.4)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1200">
                          <a:effectLst/>
                        </a:rPr>
                        <a:t>19 (27.2)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dirty="0">
                          <a:effectLst/>
                        </a:rPr>
                        <a:t>χ</a:t>
                      </a:r>
                      <a:r>
                        <a:rPr lang="en-US" sz="1100" baseline="30000" dirty="0">
                          <a:effectLst/>
                        </a:rPr>
                        <a:t>2</a:t>
                      </a:r>
                      <a:r>
                        <a:rPr lang="en-US" sz="1100" dirty="0">
                          <a:effectLst/>
                        </a:rPr>
                        <a:t>=16.86, p&lt;0.001</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7029335"/>
                  </a:ext>
                </a:extLst>
              </a:tr>
            </a:tbl>
          </a:graphicData>
        </a:graphic>
      </p:graphicFrame>
      <p:graphicFrame>
        <p:nvGraphicFramePr>
          <p:cNvPr id="8" name="Tabella 7"/>
          <p:cNvGraphicFramePr>
            <a:graphicFrameLocks noGrp="1"/>
          </p:cNvGraphicFramePr>
          <p:nvPr>
            <p:extLst>
              <p:ext uri="{D42A27DB-BD31-4B8C-83A1-F6EECF244321}">
                <p14:modId xmlns:p14="http://schemas.microsoft.com/office/powerpoint/2010/main" val="1736035617"/>
              </p:ext>
            </p:extLst>
          </p:nvPr>
        </p:nvGraphicFramePr>
        <p:xfrm>
          <a:off x="81187" y="4061429"/>
          <a:ext cx="10341007" cy="2376800"/>
        </p:xfrm>
        <a:graphic>
          <a:graphicData uri="http://schemas.openxmlformats.org/drawingml/2006/table">
            <a:tbl>
              <a:tblPr firstRow="1" firstCol="1" bandRow="1">
                <a:tableStyleId>{5C22544A-7EE6-4342-B048-85BDC9FD1C3A}</a:tableStyleId>
              </a:tblPr>
              <a:tblGrid>
                <a:gridCol w="2246516">
                  <a:extLst>
                    <a:ext uri="{9D8B030D-6E8A-4147-A177-3AD203B41FA5}">
                      <a16:colId xmlns:a16="http://schemas.microsoft.com/office/drawing/2014/main" val="2734573176"/>
                    </a:ext>
                  </a:extLst>
                </a:gridCol>
                <a:gridCol w="1460443">
                  <a:extLst>
                    <a:ext uri="{9D8B030D-6E8A-4147-A177-3AD203B41FA5}">
                      <a16:colId xmlns:a16="http://schemas.microsoft.com/office/drawing/2014/main" val="420402027"/>
                    </a:ext>
                  </a:extLst>
                </a:gridCol>
                <a:gridCol w="1611451">
                  <a:extLst>
                    <a:ext uri="{9D8B030D-6E8A-4147-A177-3AD203B41FA5}">
                      <a16:colId xmlns:a16="http://schemas.microsoft.com/office/drawing/2014/main" val="3350039157"/>
                    </a:ext>
                  </a:extLst>
                </a:gridCol>
                <a:gridCol w="951563">
                  <a:extLst>
                    <a:ext uri="{9D8B030D-6E8A-4147-A177-3AD203B41FA5}">
                      <a16:colId xmlns:a16="http://schemas.microsoft.com/office/drawing/2014/main" val="3475707398"/>
                    </a:ext>
                  </a:extLst>
                </a:gridCol>
                <a:gridCol w="2076889">
                  <a:extLst>
                    <a:ext uri="{9D8B030D-6E8A-4147-A177-3AD203B41FA5}">
                      <a16:colId xmlns:a16="http://schemas.microsoft.com/office/drawing/2014/main" val="3751080646"/>
                    </a:ext>
                  </a:extLst>
                </a:gridCol>
                <a:gridCol w="951563">
                  <a:extLst>
                    <a:ext uri="{9D8B030D-6E8A-4147-A177-3AD203B41FA5}">
                      <a16:colId xmlns:a16="http://schemas.microsoft.com/office/drawing/2014/main" val="519340228"/>
                    </a:ext>
                  </a:extLst>
                </a:gridCol>
                <a:gridCol w="1042582">
                  <a:extLst>
                    <a:ext uri="{9D8B030D-6E8A-4147-A177-3AD203B41FA5}">
                      <a16:colId xmlns:a16="http://schemas.microsoft.com/office/drawing/2014/main" val="3724162195"/>
                    </a:ext>
                  </a:extLst>
                </a:gridCol>
              </a:tblGrid>
              <a:tr h="291545">
                <a:tc>
                  <a:txBody>
                    <a:bodyPr/>
                    <a:lstStyle/>
                    <a:p>
                      <a:pPr>
                        <a:lnSpc>
                          <a:spcPct val="107000"/>
                        </a:lnSpc>
                        <a:spcAft>
                          <a:spcPts val="0"/>
                        </a:spcAft>
                      </a:pPr>
                      <a:r>
                        <a:rPr lang="it-IT" sz="1200">
                          <a:effectLst/>
                        </a:rPr>
                        <a:t>Characteristic</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1200" dirty="0">
                          <a:effectLst/>
                        </a:rPr>
                        <a:t>Baseline</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1200" dirty="0">
                          <a:effectLst/>
                        </a:rPr>
                        <a:t>Tirzepatide 2.5 mg</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1200">
                          <a:effectLst/>
                        </a:rPr>
                        <a:t>p-value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1200">
                          <a:effectLst/>
                        </a:rPr>
                        <a:t>Tirzepatide 5.0 mg</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1200">
                          <a:effectLst/>
                        </a:rPr>
                        <a:t>p-value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1200">
                          <a:effectLst/>
                        </a:rPr>
                        <a:t>p-value*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5063554"/>
                  </a:ext>
                </a:extLst>
              </a:tr>
              <a:tr h="417051">
                <a:tc>
                  <a:txBody>
                    <a:bodyPr/>
                    <a:lstStyle/>
                    <a:p>
                      <a:pPr>
                        <a:lnSpc>
                          <a:spcPct val="107000"/>
                        </a:lnSpc>
                        <a:spcAft>
                          <a:spcPts val="0"/>
                        </a:spcAft>
                      </a:pPr>
                      <a:r>
                        <a:rPr lang="it-IT" sz="1200" dirty="0" err="1">
                          <a:effectLst/>
                        </a:rPr>
                        <a:t>Amylase</a:t>
                      </a:r>
                      <a:r>
                        <a:rPr lang="it-IT" sz="1200" dirty="0">
                          <a:effectLst/>
                        </a:rPr>
                        <a:t> – U/L</a:t>
                      </a:r>
                      <a:endParaRPr lang="it-IT" sz="1100" dirty="0">
                        <a:effectLst/>
                      </a:endParaRPr>
                    </a:p>
                    <a:p>
                      <a:pPr>
                        <a:lnSpc>
                          <a:spcPct val="107000"/>
                        </a:lnSpc>
                        <a:spcAft>
                          <a:spcPts val="0"/>
                        </a:spcAft>
                      </a:pPr>
                      <a:r>
                        <a:rPr lang="it-IT" sz="1200" dirty="0">
                          <a:effectLst/>
                        </a:rPr>
                        <a:t>(</a:t>
                      </a:r>
                      <a:r>
                        <a:rPr lang="it-IT" sz="1200" dirty="0" err="1">
                          <a:effectLst/>
                        </a:rPr>
                        <a:t>N</a:t>
                      </a:r>
                      <a:r>
                        <a:rPr lang="it-IT" sz="1200" dirty="0">
                          <a:effectLst/>
                        </a:rPr>
                        <a:t>=44)</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52.0 </a:t>
                      </a:r>
                      <a:r>
                        <a:rPr lang="it-IT" sz="1200">
                          <a:effectLst/>
                        </a:rPr>
                        <a:t>± 15.8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55.0 </a:t>
                      </a:r>
                      <a:r>
                        <a:rPr lang="it-IT" sz="1200">
                          <a:effectLst/>
                        </a:rPr>
                        <a:t>± 16.7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0.112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56.5 </a:t>
                      </a:r>
                      <a:r>
                        <a:rPr lang="it-IT" sz="1200">
                          <a:effectLst/>
                        </a:rPr>
                        <a:t>± 18.7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dirty="0">
                          <a:effectLst/>
                        </a:rPr>
                        <a:t>0.016</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0.717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3382683"/>
                  </a:ext>
                </a:extLst>
              </a:tr>
              <a:tr h="417051">
                <a:tc>
                  <a:txBody>
                    <a:bodyPr/>
                    <a:lstStyle/>
                    <a:p>
                      <a:pPr>
                        <a:lnSpc>
                          <a:spcPct val="107000"/>
                        </a:lnSpc>
                        <a:spcAft>
                          <a:spcPts val="0"/>
                        </a:spcAft>
                      </a:pPr>
                      <a:r>
                        <a:rPr lang="it-IT" sz="1200">
                          <a:effectLst/>
                        </a:rPr>
                        <a:t>Lipase – U/L</a:t>
                      </a:r>
                      <a:endParaRPr lang="it-IT" sz="1100">
                        <a:effectLst/>
                      </a:endParaRPr>
                    </a:p>
                    <a:p>
                      <a:pPr>
                        <a:lnSpc>
                          <a:spcPct val="107000"/>
                        </a:lnSpc>
                        <a:spcAft>
                          <a:spcPts val="0"/>
                        </a:spcAft>
                      </a:pPr>
                      <a:r>
                        <a:rPr lang="it-IT" sz="1200">
                          <a:effectLst/>
                        </a:rPr>
                        <a:t>(N=43)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36.3 </a:t>
                      </a:r>
                      <a:r>
                        <a:rPr lang="it-IT" sz="1200">
                          <a:effectLst/>
                        </a:rPr>
                        <a:t>± 13.9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38.5 </a:t>
                      </a:r>
                      <a:r>
                        <a:rPr lang="it-IT" sz="1200">
                          <a:effectLst/>
                        </a:rPr>
                        <a:t>± 17.5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dirty="0">
                          <a:effectLst/>
                        </a:rPr>
                        <a:t>0.081</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40.3 </a:t>
                      </a:r>
                      <a:r>
                        <a:rPr lang="it-IT" sz="1200">
                          <a:effectLst/>
                        </a:rPr>
                        <a:t>± 17.4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0.064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0.382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480758"/>
                  </a:ext>
                </a:extLst>
              </a:tr>
              <a:tr h="417051">
                <a:tc>
                  <a:txBody>
                    <a:bodyPr/>
                    <a:lstStyle/>
                    <a:p>
                      <a:pPr>
                        <a:lnSpc>
                          <a:spcPct val="107000"/>
                        </a:lnSpc>
                        <a:spcAft>
                          <a:spcPts val="0"/>
                        </a:spcAft>
                      </a:pPr>
                      <a:r>
                        <a:rPr lang="it-IT" sz="1200">
                          <a:effectLst/>
                        </a:rPr>
                        <a:t>AST– U/L</a:t>
                      </a:r>
                      <a:endParaRPr lang="it-IT" sz="1100">
                        <a:effectLst/>
                      </a:endParaRPr>
                    </a:p>
                    <a:p>
                      <a:pPr>
                        <a:lnSpc>
                          <a:spcPct val="107000"/>
                        </a:lnSpc>
                        <a:spcAft>
                          <a:spcPts val="0"/>
                        </a:spcAft>
                      </a:pPr>
                      <a:r>
                        <a:rPr lang="it-IT" sz="1200">
                          <a:effectLst/>
                        </a:rPr>
                        <a:t>(N=48)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34.6 </a:t>
                      </a:r>
                      <a:r>
                        <a:rPr lang="it-IT" sz="1200">
                          <a:effectLst/>
                        </a:rPr>
                        <a:t>± 11.5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31.1 </a:t>
                      </a:r>
                      <a:r>
                        <a:rPr lang="it-IT" sz="1200">
                          <a:effectLst/>
                        </a:rPr>
                        <a:t>± 10.1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0.012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dirty="0">
                          <a:effectLst/>
                        </a:rPr>
                        <a:t>28.9 </a:t>
                      </a:r>
                      <a:r>
                        <a:rPr lang="it-IT" sz="1200" dirty="0">
                          <a:effectLst/>
                        </a:rPr>
                        <a:t>± 9.5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&lt;0.001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0.006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5410939"/>
                  </a:ext>
                </a:extLst>
              </a:tr>
              <a:tr h="417051">
                <a:tc>
                  <a:txBody>
                    <a:bodyPr/>
                    <a:lstStyle/>
                    <a:p>
                      <a:pPr>
                        <a:lnSpc>
                          <a:spcPct val="107000"/>
                        </a:lnSpc>
                        <a:spcAft>
                          <a:spcPts val="0"/>
                        </a:spcAft>
                      </a:pPr>
                      <a:r>
                        <a:rPr lang="it-IT" sz="1200">
                          <a:effectLst/>
                        </a:rPr>
                        <a:t>ALT – U/L</a:t>
                      </a:r>
                      <a:endParaRPr lang="it-IT" sz="1100">
                        <a:effectLst/>
                      </a:endParaRPr>
                    </a:p>
                    <a:p>
                      <a:pPr>
                        <a:lnSpc>
                          <a:spcPct val="107000"/>
                        </a:lnSpc>
                        <a:spcAft>
                          <a:spcPts val="0"/>
                        </a:spcAft>
                      </a:pPr>
                      <a:r>
                        <a:rPr lang="it-IT" sz="1200">
                          <a:effectLst/>
                        </a:rPr>
                        <a:t>(N=44)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41.6 </a:t>
                      </a:r>
                      <a:r>
                        <a:rPr lang="it-IT" sz="1200">
                          <a:effectLst/>
                        </a:rPr>
                        <a:t>± 15.7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36.0 </a:t>
                      </a:r>
                      <a:r>
                        <a:rPr lang="it-IT" sz="1200">
                          <a:effectLst/>
                        </a:rPr>
                        <a:t>± 12.5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0.055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32.1 </a:t>
                      </a:r>
                      <a:r>
                        <a:rPr lang="it-IT" sz="1200">
                          <a:effectLst/>
                        </a:rPr>
                        <a:t>± 10.3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&lt;0.001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0.007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3976453"/>
                  </a:ext>
                </a:extLst>
              </a:tr>
              <a:tr h="417051">
                <a:tc>
                  <a:txBody>
                    <a:bodyPr/>
                    <a:lstStyle/>
                    <a:p>
                      <a:pPr>
                        <a:lnSpc>
                          <a:spcPct val="107000"/>
                        </a:lnSpc>
                        <a:spcAft>
                          <a:spcPts val="0"/>
                        </a:spcAft>
                      </a:pPr>
                      <a:r>
                        <a:rPr lang="en-US" sz="1200">
                          <a:effectLst/>
                        </a:rPr>
                        <a:t>Estimated GFR – ml/min/1.73 m</a:t>
                      </a:r>
                      <a:r>
                        <a:rPr lang="en-US" sz="1200" baseline="30000">
                          <a:effectLst/>
                        </a:rPr>
                        <a:t>2 </a:t>
                      </a:r>
                      <a:r>
                        <a:rPr lang="en-US" sz="1200">
                          <a:effectLst/>
                        </a:rPr>
                        <a:t>(N=27)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83.2 </a:t>
                      </a:r>
                      <a:r>
                        <a:rPr lang="it-IT" sz="1200">
                          <a:effectLst/>
                        </a:rPr>
                        <a:t>± 13.2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84.6 </a:t>
                      </a:r>
                      <a:r>
                        <a:rPr lang="it-IT" sz="1200">
                          <a:effectLst/>
                        </a:rPr>
                        <a:t>± 12.0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dirty="0">
                          <a:effectLst/>
                        </a:rPr>
                        <a:t>0.025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85.6 </a:t>
                      </a:r>
                      <a:r>
                        <a:rPr lang="it-IT" sz="1200">
                          <a:effectLst/>
                        </a:rPr>
                        <a:t>± 11.6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0.005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dirty="0">
                          <a:effectLst/>
                        </a:rPr>
                        <a:t>0.064</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5682718"/>
                  </a:ext>
                </a:extLst>
              </a:tr>
            </a:tbl>
          </a:graphicData>
        </a:graphic>
      </p:graphicFrame>
      <p:sp>
        <p:nvSpPr>
          <p:cNvPr id="9" name="Rettangolo 8"/>
          <p:cNvSpPr/>
          <p:nvPr/>
        </p:nvSpPr>
        <p:spPr>
          <a:xfrm>
            <a:off x="-68826" y="3657600"/>
            <a:ext cx="10314040" cy="461665"/>
          </a:xfrm>
          <a:prstGeom prst="rect">
            <a:avLst/>
          </a:prstGeom>
        </p:spPr>
        <p:txBody>
          <a:bodyPr wrap="square">
            <a:spAutoFit/>
          </a:bodyPr>
          <a:lstStyle/>
          <a:p>
            <a:r>
              <a:rPr lang="en-US" sz="2400" dirty="0">
                <a:solidFill>
                  <a:schemeClr val="accent5">
                    <a:lumMod val="75000"/>
                  </a:schemeClr>
                </a:solidFill>
                <a:latin typeface="+mj-lt"/>
                <a:ea typeface="Calibri" panose="020F0502020204030204" pitchFamily="34" charset="0"/>
              </a:rPr>
              <a:t>Changes in laboratory parameters from baseline to Tirzepatide 2.5 mg and 5.0 mg</a:t>
            </a:r>
            <a:endParaRPr lang="it-IT" sz="2400" dirty="0">
              <a:solidFill>
                <a:schemeClr val="accent5">
                  <a:lumMod val="75000"/>
                </a:schemeClr>
              </a:solidFill>
              <a:latin typeface="+mj-lt"/>
            </a:endParaRPr>
          </a:p>
        </p:txBody>
      </p:sp>
      <p:pic>
        <p:nvPicPr>
          <p:cNvPr id="10" name="Immagine 9"/>
          <p:cNvPicPr>
            <a:picLocks noChangeAspect="1"/>
          </p:cNvPicPr>
          <p:nvPr/>
        </p:nvPicPr>
        <p:blipFill>
          <a:blip r:embed="rId3"/>
          <a:stretch>
            <a:fillRect/>
          </a:stretch>
        </p:blipFill>
        <p:spPr>
          <a:xfrm>
            <a:off x="6068832" y="623260"/>
            <a:ext cx="3132325" cy="1789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Immagine 10"/>
          <p:cNvPicPr>
            <a:picLocks noChangeAspect="1"/>
          </p:cNvPicPr>
          <p:nvPr/>
        </p:nvPicPr>
        <p:blipFill>
          <a:blip r:embed="rId4"/>
          <a:stretch>
            <a:fillRect/>
          </a:stretch>
        </p:blipFill>
        <p:spPr>
          <a:xfrm>
            <a:off x="9557448" y="2413160"/>
            <a:ext cx="2428726" cy="1244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Rettangolo 12"/>
          <p:cNvSpPr/>
          <p:nvPr/>
        </p:nvSpPr>
        <p:spPr>
          <a:xfrm>
            <a:off x="0" y="3442182"/>
            <a:ext cx="8062452" cy="276999"/>
          </a:xfrm>
          <a:prstGeom prst="rect">
            <a:avLst/>
          </a:prstGeom>
        </p:spPr>
        <p:txBody>
          <a:bodyPr wrap="square">
            <a:spAutoFit/>
          </a:bodyPr>
          <a:lstStyle/>
          <a:p>
            <a:r>
              <a:rPr lang="en-US" sz="1200" dirty="0">
                <a:latin typeface="+mj-lt"/>
              </a:rPr>
              <a:t>p-values from paired t-test or chi-square test as appropriate between Tirzepatide 2.5 mg and Tirzepatide 5.0 mg</a:t>
            </a:r>
            <a:endParaRPr lang="it-IT" sz="1200" dirty="0">
              <a:latin typeface="+mj-lt"/>
            </a:endParaRPr>
          </a:p>
        </p:txBody>
      </p:sp>
      <p:sp>
        <p:nvSpPr>
          <p:cNvPr id="15" name="Rettangolo 14"/>
          <p:cNvSpPr/>
          <p:nvPr/>
        </p:nvSpPr>
        <p:spPr>
          <a:xfrm>
            <a:off x="0" y="6411145"/>
            <a:ext cx="6096000" cy="738664"/>
          </a:xfrm>
          <a:prstGeom prst="rect">
            <a:avLst/>
          </a:prstGeom>
        </p:spPr>
        <p:txBody>
          <a:bodyPr>
            <a:spAutoFit/>
          </a:bodyPr>
          <a:lstStyle/>
          <a:p>
            <a:r>
              <a:rPr lang="en-US" sz="1200" dirty="0">
                <a:latin typeface="+mj-lt"/>
              </a:rPr>
              <a:t>p-values from paired t-test </a:t>
            </a:r>
          </a:p>
          <a:p>
            <a:r>
              <a:rPr lang="en-US" sz="1200" dirty="0">
                <a:latin typeface="+mj-lt"/>
              </a:rPr>
              <a:t>* comparing Tirzepatide 2.5 mg and Tirzepatide 5.0 mg</a:t>
            </a:r>
          </a:p>
          <a:p>
            <a:r>
              <a:rPr lang="en-US" dirty="0"/>
              <a:t> </a:t>
            </a:r>
          </a:p>
        </p:txBody>
      </p:sp>
      <p:sp>
        <p:nvSpPr>
          <p:cNvPr id="2" name="Ovale 1">
            <a:extLst>
              <a:ext uri="{FF2B5EF4-FFF2-40B4-BE49-F238E27FC236}">
                <a16:creationId xmlns:a16="http://schemas.microsoft.com/office/drawing/2014/main" id="{99F800B1-0661-0449-BC60-A8724DA42692}"/>
              </a:ext>
            </a:extLst>
          </p:cNvPr>
          <p:cNvSpPr/>
          <p:nvPr/>
        </p:nvSpPr>
        <p:spPr>
          <a:xfrm>
            <a:off x="8483250" y="4288955"/>
            <a:ext cx="766355" cy="4267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a:extLst>
              <a:ext uri="{FF2B5EF4-FFF2-40B4-BE49-F238E27FC236}">
                <a16:creationId xmlns:a16="http://schemas.microsoft.com/office/drawing/2014/main" id="{EA6BCF34-54E0-D901-3686-1D305E52C98C}"/>
              </a:ext>
            </a:extLst>
          </p:cNvPr>
          <p:cNvSpPr/>
          <p:nvPr/>
        </p:nvSpPr>
        <p:spPr>
          <a:xfrm>
            <a:off x="81187" y="5181601"/>
            <a:ext cx="9306653" cy="8273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Ovale 3">
            <a:extLst>
              <a:ext uri="{FF2B5EF4-FFF2-40B4-BE49-F238E27FC236}">
                <a16:creationId xmlns:a16="http://schemas.microsoft.com/office/drawing/2014/main" id="{3B96E9FD-2956-E23C-A2FE-391074CACB25}"/>
              </a:ext>
            </a:extLst>
          </p:cNvPr>
          <p:cNvSpPr/>
          <p:nvPr/>
        </p:nvSpPr>
        <p:spPr>
          <a:xfrm>
            <a:off x="5479658" y="5996670"/>
            <a:ext cx="766355" cy="4267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7873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2" grpId="0" animBg="1"/>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a 5"/>
          <p:cNvGraphicFramePr>
            <a:graphicFrameLocks noGrp="1"/>
          </p:cNvGraphicFramePr>
          <p:nvPr>
            <p:extLst>
              <p:ext uri="{D42A27DB-BD31-4B8C-83A1-F6EECF244321}">
                <p14:modId xmlns:p14="http://schemas.microsoft.com/office/powerpoint/2010/main" val="2811369963"/>
              </p:ext>
            </p:extLst>
          </p:nvPr>
        </p:nvGraphicFramePr>
        <p:xfrm>
          <a:off x="86011" y="758311"/>
          <a:ext cx="8374682" cy="3538385"/>
        </p:xfrm>
        <a:graphic>
          <a:graphicData uri="http://schemas.openxmlformats.org/drawingml/2006/table">
            <a:tbl>
              <a:tblPr firstRow="1" firstCol="1" bandRow="1">
                <a:tableStyleId>{5C22544A-7EE6-4342-B048-85BDC9FD1C3A}</a:tableStyleId>
              </a:tblPr>
              <a:tblGrid>
                <a:gridCol w="2883408">
                  <a:extLst>
                    <a:ext uri="{9D8B030D-6E8A-4147-A177-3AD203B41FA5}">
                      <a16:colId xmlns:a16="http://schemas.microsoft.com/office/drawing/2014/main" val="2885204807"/>
                    </a:ext>
                  </a:extLst>
                </a:gridCol>
                <a:gridCol w="1905680">
                  <a:extLst>
                    <a:ext uri="{9D8B030D-6E8A-4147-A177-3AD203B41FA5}">
                      <a16:colId xmlns:a16="http://schemas.microsoft.com/office/drawing/2014/main" val="3578196521"/>
                    </a:ext>
                  </a:extLst>
                </a:gridCol>
                <a:gridCol w="1906569">
                  <a:extLst>
                    <a:ext uri="{9D8B030D-6E8A-4147-A177-3AD203B41FA5}">
                      <a16:colId xmlns:a16="http://schemas.microsoft.com/office/drawing/2014/main" val="739245684"/>
                    </a:ext>
                  </a:extLst>
                </a:gridCol>
                <a:gridCol w="1679025">
                  <a:extLst>
                    <a:ext uri="{9D8B030D-6E8A-4147-A177-3AD203B41FA5}">
                      <a16:colId xmlns:a16="http://schemas.microsoft.com/office/drawing/2014/main" val="1306116926"/>
                    </a:ext>
                  </a:extLst>
                </a:gridCol>
              </a:tblGrid>
              <a:tr h="970309">
                <a:tc>
                  <a:txBody>
                    <a:bodyPr/>
                    <a:lstStyle/>
                    <a:p>
                      <a:pPr>
                        <a:lnSpc>
                          <a:spcPct val="107000"/>
                        </a:lnSpc>
                        <a:spcAft>
                          <a:spcPts val="0"/>
                        </a:spcAft>
                      </a:pPr>
                      <a:r>
                        <a:rPr lang="it-IT" sz="1800" dirty="0" err="1">
                          <a:effectLst/>
                        </a:rPr>
                        <a:t>Gastrointestinal</a:t>
                      </a:r>
                      <a:r>
                        <a:rPr lang="it-IT" sz="1800" dirty="0">
                          <a:effectLst/>
                        </a:rPr>
                        <a:t> side </a:t>
                      </a:r>
                      <a:r>
                        <a:rPr lang="it-IT" sz="1800" dirty="0" err="1">
                          <a:effectLst/>
                        </a:rPr>
                        <a:t>effects</a:t>
                      </a:r>
                      <a:r>
                        <a:rPr lang="it-IT" sz="1800" dirty="0">
                          <a:effectLst/>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1800">
                          <a:effectLst/>
                        </a:rPr>
                        <a:t>Tirzepatide 2.5 mg (N=70)</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a:effectLst/>
                        </a:rPr>
                        <a:t>Tirzepatide 5.0 mg (N=70)</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dirty="0">
                          <a:effectLst/>
                        </a:rPr>
                        <a:t>p-value</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6413029"/>
                  </a:ext>
                </a:extLst>
              </a:tr>
              <a:tr h="642019">
                <a:tc>
                  <a:txBody>
                    <a:bodyPr/>
                    <a:lstStyle/>
                    <a:p>
                      <a:pPr>
                        <a:lnSpc>
                          <a:spcPct val="107000"/>
                        </a:lnSpc>
                        <a:spcAft>
                          <a:spcPts val="0"/>
                        </a:spcAft>
                      </a:pPr>
                      <a:r>
                        <a:rPr lang="en-GB" sz="1800" dirty="0" err="1">
                          <a:effectLst/>
                        </a:rPr>
                        <a:t>Diarrhea</a:t>
                      </a:r>
                      <a:r>
                        <a:rPr lang="en-GB" sz="1800" dirty="0">
                          <a:effectLst/>
                        </a:rPr>
                        <a:t> yes – no.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dirty="0">
                          <a:effectLst/>
                        </a:rPr>
                        <a:t>5 (7.1)</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a:effectLst/>
                        </a:rPr>
                        <a:t>6 (8.6)</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a:effectLst/>
                        </a:rPr>
                        <a:t>χ</a:t>
                      </a:r>
                      <a:r>
                        <a:rPr lang="en-US" sz="1600" baseline="30000">
                          <a:effectLst/>
                        </a:rPr>
                        <a:t>2</a:t>
                      </a:r>
                      <a:r>
                        <a:rPr lang="en-US" sz="1600">
                          <a:effectLst/>
                        </a:rPr>
                        <a:t>=0.00, p=1.000</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61168941"/>
                  </a:ext>
                </a:extLst>
              </a:tr>
              <a:tr h="642019">
                <a:tc>
                  <a:txBody>
                    <a:bodyPr/>
                    <a:lstStyle/>
                    <a:p>
                      <a:pPr>
                        <a:lnSpc>
                          <a:spcPct val="107000"/>
                        </a:lnSpc>
                        <a:spcAft>
                          <a:spcPts val="0"/>
                        </a:spcAft>
                      </a:pPr>
                      <a:r>
                        <a:rPr lang="en-GB" sz="1800">
                          <a:effectLst/>
                        </a:rPr>
                        <a:t>Constipation yes – no.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dirty="0">
                          <a:effectLst/>
                        </a:rPr>
                        <a:t>19 (27.1)</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dirty="0">
                          <a:effectLst/>
                        </a:rPr>
                        <a:t>17 (24.3)</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a:effectLst/>
                        </a:rPr>
                        <a:t>χ</a:t>
                      </a:r>
                      <a:r>
                        <a:rPr lang="en-US" sz="1600" baseline="30000">
                          <a:effectLst/>
                        </a:rPr>
                        <a:t>2</a:t>
                      </a:r>
                      <a:r>
                        <a:rPr lang="en-US" sz="1600">
                          <a:effectLst/>
                        </a:rPr>
                        <a:t>=0.04, p=0.847</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4085058"/>
                  </a:ext>
                </a:extLst>
              </a:tr>
              <a:tr h="642019">
                <a:tc>
                  <a:txBody>
                    <a:bodyPr/>
                    <a:lstStyle/>
                    <a:p>
                      <a:pPr>
                        <a:lnSpc>
                          <a:spcPct val="107000"/>
                        </a:lnSpc>
                        <a:spcAft>
                          <a:spcPts val="0"/>
                        </a:spcAft>
                      </a:pPr>
                      <a:r>
                        <a:rPr lang="it-IT" sz="1800">
                          <a:effectLst/>
                        </a:rPr>
                        <a:t>Nausea yes – no.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1800">
                          <a:effectLst/>
                        </a:rPr>
                        <a:t>14 (20.0)</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1800" dirty="0">
                          <a:effectLst/>
                        </a:rPr>
                        <a:t>9 (12.9)</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dirty="0">
                          <a:effectLst/>
                        </a:rPr>
                        <a:t>χ</a:t>
                      </a:r>
                      <a:r>
                        <a:rPr lang="en-US" sz="1600" baseline="30000" dirty="0">
                          <a:effectLst/>
                        </a:rPr>
                        <a:t>2</a:t>
                      </a:r>
                      <a:r>
                        <a:rPr lang="en-US" sz="1600" dirty="0">
                          <a:effectLst/>
                        </a:rPr>
                        <a:t>=0.83, p=0.362</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4660669"/>
                  </a:ext>
                </a:extLst>
              </a:tr>
              <a:tr h="642019">
                <a:tc>
                  <a:txBody>
                    <a:bodyPr/>
                    <a:lstStyle/>
                    <a:p>
                      <a:pPr>
                        <a:lnSpc>
                          <a:spcPct val="107000"/>
                        </a:lnSpc>
                        <a:spcAft>
                          <a:spcPts val="0"/>
                        </a:spcAft>
                      </a:pPr>
                      <a:r>
                        <a:rPr lang="it-IT" sz="1800">
                          <a:effectLst/>
                        </a:rPr>
                        <a:t>Abdominal colic yes – no.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1800" dirty="0">
                          <a:effectLst/>
                        </a:rPr>
                        <a:t>2 (2.9)</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1800">
                          <a:effectLst/>
                        </a:rPr>
                        <a:t>2 (2.9)</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dirty="0">
                          <a:effectLst/>
                        </a:rPr>
                        <a:t>χ</a:t>
                      </a:r>
                      <a:r>
                        <a:rPr lang="en-US" sz="1600" baseline="30000" dirty="0">
                          <a:effectLst/>
                        </a:rPr>
                        <a:t>2</a:t>
                      </a:r>
                      <a:r>
                        <a:rPr lang="en-US" sz="1600" dirty="0">
                          <a:effectLst/>
                        </a:rPr>
                        <a:t>=0.00, p=1.000</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416059"/>
                  </a:ext>
                </a:extLst>
              </a:tr>
            </a:tbl>
          </a:graphicData>
        </a:graphic>
      </p:graphicFrame>
      <p:sp>
        <p:nvSpPr>
          <p:cNvPr id="7" name="Rettangolo 6"/>
          <p:cNvSpPr/>
          <p:nvPr/>
        </p:nvSpPr>
        <p:spPr>
          <a:xfrm>
            <a:off x="0" y="136493"/>
            <a:ext cx="11189111" cy="461665"/>
          </a:xfrm>
          <a:prstGeom prst="rect">
            <a:avLst/>
          </a:prstGeom>
        </p:spPr>
        <p:txBody>
          <a:bodyPr wrap="square">
            <a:spAutoFit/>
          </a:bodyPr>
          <a:lstStyle/>
          <a:p>
            <a:r>
              <a:rPr lang="en-US" sz="2400" dirty="0">
                <a:solidFill>
                  <a:schemeClr val="accent5">
                    <a:lumMod val="75000"/>
                  </a:schemeClr>
                </a:solidFill>
                <a:latin typeface="+mj-lt"/>
                <a:ea typeface="Calibri" panose="020F0502020204030204" pitchFamily="34" charset="0"/>
              </a:rPr>
              <a:t>Gastrointestinal side effects in participants treated with Tirzepatide 2.5 mg and 5 mg</a:t>
            </a:r>
            <a:endParaRPr lang="it-IT" sz="2400" dirty="0">
              <a:solidFill>
                <a:schemeClr val="accent5">
                  <a:lumMod val="75000"/>
                </a:schemeClr>
              </a:solidFill>
              <a:latin typeface="+mj-lt"/>
            </a:endParaRPr>
          </a:p>
        </p:txBody>
      </p:sp>
      <p:sp>
        <p:nvSpPr>
          <p:cNvPr id="8" name="Rettangolo 7"/>
          <p:cNvSpPr/>
          <p:nvPr/>
        </p:nvSpPr>
        <p:spPr>
          <a:xfrm>
            <a:off x="0" y="4456849"/>
            <a:ext cx="7954297" cy="312650"/>
          </a:xfrm>
          <a:prstGeom prst="rect">
            <a:avLst/>
          </a:prstGeom>
        </p:spPr>
        <p:txBody>
          <a:bodyPr wrap="square">
            <a:spAutoFit/>
          </a:bodyPr>
          <a:lstStyle/>
          <a:p>
            <a:pPr>
              <a:lnSpc>
                <a:spcPct val="107000"/>
              </a:lnSpc>
              <a:spcAft>
                <a:spcPts val="0"/>
              </a:spcAft>
            </a:pPr>
            <a:r>
              <a:rPr lang="en-US" sz="1400" dirty="0">
                <a:latin typeface="+mj-lt"/>
                <a:ea typeface="Calibri" panose="020F0502020204030204" pitchFamily="34" charset="0"/>
                <a:cs typeface="Times New Roman" panose="02020603050405020304" pitchFamily="18" charset="0"/>
              </a:rPr>
              <a:t>p-values from chi-square test between Tirzepatide 2.5 mg and Tirzepatide 5.0 mg</a:t>
            </a:r>
            <a:endParaRPr lang="it-IT" sz="1200" dirty="0">
              <a:effectLst/>
              <a:latin typeface="+mj-lt"/>
              <a:ea typeface="Calibri" panose="020F0502020204030204" pitchFamily="34" charset="0"/>
              <a:cs typeface="Times New Roman" panose="02020603050405020304" pitchFamily="18" charset="0"/>
            </a:endParaRPr>
          </a:p>
        </p:txBody>
      </p:sp>
      <p:pic>
        <p:nvPicPr>
          <p:cNvPr id="9" name="Immagine 8"/>
          <p:cNvPicPr>
            <a:picLocks noChangeAspect="1"/>
          </p:cNvPicPr>
          <p:nvPr/>
        </p:nvPicPr>
        <p:blipFill>
          <a:blip r:embed="rId2"/>
          <a:stretch>
            <a:fillRect/>
          </a:stretch>
        </p:blipFill>
        <p:spPr>
          <a:xfrm>
            <a:off x="8578680" y="4337503"/>
            <a:ext cx="3397012" cy="201813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398903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D8D4A-C259-99A3-2633-F71B56F00F19}"/>
            </a:ext>
          </a:extLst>
        </p:cNvPr>
        <p:cNvGrpSpPr/>
        <p:nvPr/>
      </p:nvGrpSpPr>
      <p:grpSpPr>
        <a:xfrm>
          <a:off x="0" y="0"/>
          <a:ext cx="0" cy="0"/>
          <a:chOff x="0" y="0"/>
          <a:chExt cx="0" cy="0"/>
        </a:xfrm>
      </p:grpSpPr>
      <p:pic>
        <p:nvPicPr>
          <p:cNvPr id="8" name="Picture 5" descr="Image">
            <a:extLst>
              <a:ext uri="{FF2B5EF4-FFF2-40B4-BE49-F238E27FC236}">
                <a16:creationId xmlns:a16="http://schemas.microsoft.com/office/drawing/2014/main" id="{7835D0DE-1BC1-4B48-F4A3-F6887EBA47B0}"/>
              </a:ext>
            </a:extLst>
          </p:cNvPr>
          <p:cNvPicPr>
            <a:picLocks noChangeAspect="1"/>
          </p:cNvPicPr>
          <p:nvPr/>
        </p:nvPicPr>
        <p:blipFill>
          <a:blip r:embed="rId3" cstate="print"/>
          <a:srcRect l="42158" t="7897" r="2468" b="50225"/>
          <a:stretch>
            <a:fillRect/>
          </a:stretch>
        </p:blipFill>
        <p:spPr>
          <a:xfrm>
            <a:off x="6300150" y="2281498"/>
            <a:ext cx="5638791" cy="3940193"/>
          </a:xfrm>
          <a:prstGeom prst="rect">
            <a:avLst/>
          </a:prstGeom>
        </p:spPr>
      </p:pic>
      <p:graphicFrame>
        <p:nvGraphicFramePr>
          <p:cNvPr id="12" name="Tabella 11">
            <a:extLst>
              <a:ext uri="{FF2B5EF4-FFF2-40B4-BE49-F238E27FC236}">
                <a16:creationId xmlns:a16="http://schemas.microsoft.com/office/drawing/2014/main" id="{D9491BA6-AD09-2A11-C536-FAABDF0789C4}"/>
              </a:ext>
            </a:extLst>
          </p:cNvPr>
          <p:cNvGraphicFramePr>
            <a:graphicFrameLocks noGrp="1"/>
          </p:cNvGraphicFramePr>
          <p:nvPr>
            <p:extLst>
              <p:ext uri="{D42A27DB-BD31-4B8C-83A1-F6EECF244321}">
                <p14:modId xmlns:p14="http://schemas.microsoft.com/office/powerpoint/2010/main" val="850193804"/>
              </p:ext>
            </p:extLst>
          </p:nvPr>
        </p:nvGraphicFramePr>
        <p:xfrm>
          <a:off x="230723" y="1339392"/>
          <a:ext cx="5822223" cy="5239820"/>
        </p:xfrm>
        <a:graphic>
          <a:graphicData uri="http://schemas.openxmlformats.org/drawingml/2006/table">
            <a:tbl>
              <a:tblPr firstRow="1" bandRow="1">
                <a:tableStyleId>{B301B821-A1FF-4177-AEE7-76D212191A09}</a:tableStyleId>
              </a:tblPr>
              <a:tblGrid>
                <a:gridCol w="1940741">
                  <a:extLst>
                    <a:ext uri="{9D8B030D-6E8A-4147-A177-3AD203B41FA5}">
                      <a16:colId xmlns:a16="http://schemas.microsoft.com/office/drawing/2014/main" val="3744563531"/>
                    </a:ext>
                  </a:extLst>
                </a:gridCol>
                <a:gridCol w="1940741">
                  <a:extLst>
                    <a:ext uri="{9D8B030D-6E8A-4147-A177-3AD203B41FA5}">
                      <a16:colId xmlns:a16="http://schemas.microsoft.com/office/drawing/2014/main" val="3683188871"/>
                    </a:ext>
                  </a:extLst>
                </a:gridCol>
                <a:gridCol w="1940741">
                  <a:extLst>
                    <a:ext uri="{9D8B030D-6E8A-4147-A177-3AD203B41FA5}">
                      <a16:colId xmlns:a16="http://schemas.microsoft.com/office/drawing/2014/main" val="3478469453"/>
                    </a:ext>
                  </a:extLst>
                </a:gridCol>
              </a:tblGrid>
              <a:tr h="939129">
                <a:tc>
                  <a:txBody>
                    <a:bodyPr/>
                    <a:lstStyle/>
                    <a:p>
                      <a:pPr algn="ctr"/>
                      <a:r>
                        <a:rPr lang="it-IT" sz="1600" dirty="0"/>
                        <a:t>End Points</a:t>
                      </a:r>
                    </a:p>
                  </a:txBody>
                  <a:tcPr/>
                </a:tc>
                <a:tc>
                  <a:txBody>
                    <a:bodyPr/>
                    <a:lstStyle/>
                    <a:p>
                      <a:pPr algn="ctr"/>
                      <a:r>
                        <a:rPr lang="it-IT" sz="1600" dirty="0" err="1"/>
                        <a:t>Tirzepatide</a:t>
                      </a:r>
                      <a:r>
                        <a:rPr lang="it-IT" sz="1600" dirty="0"/>
                        <a:t>, 5 mg</a:t>
                      </a:r>
                    </a:p>
                    <a:p>
                      <a:pPr algn="ctr"/>
                      <a:r>
                        <a:rPr lang="it-IT" sz="1600" dirty="0"/>
                        <a:t>(N=630)</a:t>
                      </a:r>
                    </a:p>
                    <a:p>
                      <a:pPr algn="ctr"/>
                      <a:r>
                        <a:rPr lang="it-IT" sz="1600" dirty="0"/>
                        <a:t>SURMOUNT-1</a:t>
                      </a:r>
                    </a:p>
                    <a:p>
                      <a:pPr algn="ctr"/>
                      <a:r>
                        <a:rPr lang="it-IT" sz="1600" dirty="0"/>
                        <a:t>72w</a:t>
                      </a:r>
                    </a:p>
                  </a:txBody>
                  <a:tcPr/>
                </a:tc>
                <a:tc>
                  <a:txBody>
                    <a:bodyPr/>
                    <a:lstStyle/>
                    <a:p>
                      <a:pPr algn="ctr"/>
                      <a:r>
                        <a:rPr lang="it-IT" sz="1600" dirty="0" err="1"/>
                        <a:t>Tirzepatide</a:t>
                      </a:r>
                      <a:r>
                        <a:rPr lang="it-IT" sz="1600" dirty="0"/>
                        <a:t>, 5 mg</a:t>
                      </a:r>
                    </a:p>
                    <a:p>
                      <a:pPr algn="ctr"/>
                      <a:r>
                        <a:rPr lang="it-IT" sz="1600" dirty="0"/>
                        <a:t>(N=630)</a:t>
                      </a:r>
                    </a:p>
                    <a:p>
                      <a:pPr algn="ctr"/>
                      <a:r>
                        <a:rPr lang="it-IT" sz="1600" dirty="0"/>
                        <a:t>REAL WORLD</a:t>
                      </a:r>
                    </a:p>
                    <a:p>
                      <a:pPr algn="ctr"/>
                      <a:r>
                        <a:rPr lang="it-IT" sz="1600" dirty="0"/>
                        <a:t>17w</a:t>
                      </a:r>
                    </a:p>
                  </a:txBody>
                  <a:tcPr/>
                </a:tc>
                <a:extLst>
                  <a:ext uri="{0D108BD9-81ED-4DB2-BD59-A6C34878D82A}">
                    <a16:rowId xmlns:a16="http://schemas.microsoft.com/office/drawing/2014/main" val="2085989977"/>
                  </a:ext>
                </a:extLst>
              </a:tr>
              <a:tr h="562510">
                <a:tc>
                  <a:txBody>
                    <a:bodyPr/>
                    <a:lstStyle/>
                    <a:p>
                      <a:pPr algn="ctr"/>
                      <a:r>
                        <a:rPr lang="it-IT" sz="1400" dirty="0" err="1"/>
                        <a:t>Percentage</a:t>
                      </a:r>
                      <a:r>
                        <a:rPr lang="it-IT" sz="1400" dirty="0"/>
                        <a:t> </a:t>
                      </a:r>
                      <a:r>
                        <a:rPr lang="it-IT" sz="1400" dirty="0" err="1"/>
                        <a:t>change</a:t>
                      </a:r>
                      <a:r>
                        <a:rPr lang="it-IT" sz="1400" dirty="0"/>
                        <a:t> in body weight</a:t>
                      </a:r>
                    </a:p>
                  </a:txBody>
                  <a:tcPr/>
                </a:tc>
                <a:tc>
                  <a:txBody>
                    <a:bodyPr/>
                    <a:lstStyle/>
                    <a:p>
                      <a:pPr algn="ctr"/>
                      <a:r>
                        <a:rPr lang="it-IT" sz="1400" dirty="0"/>
                        <a:t>- 15.0 (-15.9 to – 14.2)</a:t>
                      </a:r>
                    </a:p>
                  </a:txBody>
                  <a:tcPr/>
                </a:tc>
                <a:tc>
                  <a:txBody>
                    <a:bodyPr/>
                    <a:lstStyle/>
                    <a:p>
                      <a:pPr algn="ctr"/>
                      <a:r>
                        <a:rPr lang="it-IT" sz="1400" dirty="0"/>
                        <a:t>- 11.03</a:t>
                      </a:r>
                    </a:p>
                  </a:txBody>
                  <a:tcPr/>
                </a:tc>
                <a:extLst>
                  <a:ext uri="{0D108BD9-81ED-4DB2-BD59-A6C34878D82A}">
                    <a16:rowId xmlns:a16="http://schemas.microsoft.com/office/drawing/2014/main" val="3663030291"/>
                  </a:ext>
                </a:extLst>
              </a:tr>
              <a:tr h="854020">
                <a:tc>
                  <a:txBody>
                    <a:bodyPr/>
                    <a:lstStyle/>
                    <a:p>
                      <a:pPr algn="ctr"/>
                      <a:r>
                        <a:rPr lang="it-IT" sz="1400" dirty="0"/>
                        <a:t>Weight </a:t>
                      </a:r>
                      <a:r>
                        <a:rPr lang="it-IT" sz="1400" dirty="0" err="1"/>
                        <a:t>reduction</a:t>
                      </a:r>
                      <a:r>
                        <a:rPr lang="it-IT" sz="1400" dirty="0"/>
                        <a:t> of 5% or more </a:t>
                      </a:r>
                      <a:r>
                        <a:rPr lang="it-IT" sz="1400" dirty="0" err="1"/>
                        <a:t>at</a:t>
                      </a:r>
                      <a:r>
                        <a:rPr lang="it-IT" sz="1400" dirty="0"/>
                        <a:t> week 72- </a:t>
                      </a:r>
                      <a:r>
                        <a:rPr lang="it-IT" sz="1400" dirty="0" err="1"/>
                        <a:t>percentage</a:t>
                      </a:r>
                      <a:r>
                        <a:rPr lang="it-IT" sz="1400" dirty="0"/>
                        <a:t> of </a:t>
                      </a:r>
                      <a:r>
                        <a:rPr lang="it-IT" sz="1400" dirty="0" err="1"/>
                        <a:t>partecipants</a:t>
                      </a:r>
                      <a:endParaRPr lang="it-IT" sz="1400" dirty="0"/>
                    </a:p>
                  </a:txBody>
                  <a:tcPr/>
                </a:tc>
                <a:tc>
                  <a:txBody>
                    <a:bodyPr/>
                    <a:lstStyle/>
                    <a:p>
                      <a:pPr algn="ctr"/>
                      <a:r>
                        <a:rPr lang="it-IT" sz="1400" dirty="0"/>
                        <a:t>85.1 (81.6  to 88.6)</a:t>
                      </a:r>
                    </a:p>
                  </a:txBody>
                  <a:tcPr/>
                </a:tc>
                <a:tc>
                  <a:txBody>
                    <a:bodyPr/>
                    <a:lstStyle/>
                    <a:p>
                      <a:pPr algn="ctr"/>
                      <a:r>
                        <a:rPr lang="it-IT" sz="1400" dirty="0"/>
                        <a:t>97.1</a:t>
                      </a:r>
                    </a:p>
                  </a:txBody>
                  <a:tcPr/>
                </a:tc>
                <a:extLst>
                  <a:ext uri="{0D108BD9-81ED-4DB2-BD59-A6C34878D82A}">
                    <a16:rowId xmlns:a16="http://schemas.microsoft.com/office/drawing/2014/main" val="1744330976"/>
                  </a:ext>
                </a:extLst>
              </a:tr>
              <a:tr h="85402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400" dirty="0"/>
                        <a:t>Weight </a:t>
                      </a:r>
                      <a:r>
                        <a:rPr lang="it-IT" sz="1400" dirty="0" err="1"/>
                        <a:t>reduction</a:t>
                      </a:r>
                      <a:r>
                        <a:rPr lang="it-IT" sz="1400" dirty="0"/>
                        <a:t> of 10% or more </a:t>
                      </a:r>
                      <a:r>
                        <a:rPr lang="it-IT" sz="1400" dirty="0" err="1"/>
                        <a:t>at</a:t>
                      </a:r>
                      <a:r>
                        <a:rPr lang="it-IT" sz="1400" dirty="0"/>
                        <a:t> week 72- </a:t>
                      </a:r>
                      <a:r>
                        <a:rPr lang="it-IT" sz="1400" dirty="0" err="1"/>
                        <a:t>percentage</a:t>
                      </a:r>
                      <a:r>
                        <a:rPr lang="it-IT" sz="1400" dirty="0"/>
                        <a:t> of </a:t>
                      </a:r>
                      <a:r>
                        <a:rPr lang="it-IT" sz="1400" dirty="0" err="1"/>
                        <a:t>partecipants</a:t>
                      </a:r>
                      <a:endParaRPr lang="it-IT" sz="1400" dirty="0"/>
                    </a:p>
                  </a:txBody>
                  <a:tcPr/>
                </a:tc>
                <a:tc>
                  <a:txBody>
                    <a:bodyPr/>
                    <a:lstStyle/>
                    <a:p>
                      <a:pPr algn="ctr"/>
                      <a:r>
                        <a:rPr lang="it-IT" sz="1400" dirty="0"/>
                        <a:t>68.5 (64.5 to 72.5)</a:t>
                      </a:r>
                    </a:p>
                  </a:txBody>
                  <a:tcPr/>
                </a:tc>
                <a:tc>
                  <a:txBody>
                    <a:bodyPr/>
                    <a:lstStyle/>
                    <a:p>
                      <a:pPr algn="ctr"/>
                      <a:r>
                        <a:rPr lang="it-IT" sz="1400" dirty="0"/>
                        <a:t>68.6</a:t>
                      </a:r>
                    </a:p>
                  </a:txBody>
                  <a:tcPr/>
                </a:tc>
                <a:extLst>
                  <a:ext uri="{0D108BD9-81ED-4DB2-BD59-A6C34878D82A}">
                    <a16:rowId xmlns:a16="http://schemas.microsoft.com/office/drawing/2014/main" val="1375710910"/>
                  </a:ext>
                </a:extLst>
              </a:tr>
              <a:tr h="104190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400" dirty="0"/>
                        <a:t>Weight </a:t>
                      </a:r>
                      <a:r>
                        <a:rPr lang="it-IT" sz="1400" dirty="0" err="1"/>
                        <a:t>reduction</a:t>
                      </a:r>
                      <a:r>
                        <a:rPr lang="it-IT" sz="1400" dirty="0"/>
                        <a:t> of 15% or more </a:t>
                      </a:r>
                      <a:r>
                        <a:rPr lang="it-IT" sz="1400" dirty="0" err="1"/>
                        <a:t>at</a:t>
                      </a:r>
                      <a:r>
                        <a:rPr lang="it-IT" sz="1400" dirty="0"/>
                        <a:t> week 72- </a:t>
                      </a:r>
                      <a:r>
                        <a:rPr lang="it-IT" sz="1400" dirty="0" err="1"/>
                        <a:t>percentage</a:t>
                      </a:r>
                      <a:r>
                        <a:rPr lang="it-IT" sz="1400" dirty="0"/>
                        <a:t> of </a:t>
                      </a:r>
                      <a:r>
                        <a:rPr lang="it-IT" sz="1400" dirty="0" err="1"/>
                        <a:t>partecipants</a:t>
                      </a:r>
                      <a:endParaRPr lang="it-IT" sz="1400" dirty="0"/>
                    </a:p>
                    <a:p>
                      <a:pPr algn="ctr"/>
                      <a:endParaRPr lang="it-IT" sz="1400" dirty="0"/>
                    </a:p>
                  </a:txBody>
                  <a:tcPr/>
                </a:tc>
                <a:tc>
                  <a:txBody>
                    <a:bodyPr/>
                    <a:lstStyle/>
                    <a:p>
                      <a:pPr algn="ctr"/>
                      <a:r>
                        <a:rPr lang="it-IT" sz="1400" dirty="0"/>
                        <a:t>48.0 (43.9 to 52.1)</a:t>
                      </a:r>
                    </a:p>
                  </a:txBody>
                  <a:tcPr/>
                </a:tc>
                <a:tc>
                  <a:txBody>
                    <a:bodyPr/>
                    <a:lstStyle/>
                    <a:p>
                      <a:pPr algn="ctr"/>
                      <a:r>
                        <a:rPr lang="it-IT" sz="1400" dirty="0"/>
                        <a:t>27.2</a:t>
                      </a:r>
                    </a:p>
                  </a:txBody>
                  <a:tcPr/>
                </a:tc>
                <a:extLst>
                  <a:ext uri="{0D108BD9-81ED-4DB2-BD59-A6C34878D82A}">
                    <a16:rowId xmlns:a16="http://schemas.microsoft.com/office/drawing/2014/main" val="1659911309"/>
                  </a:ext>
                </a:extLst>
              </a:tr>
              <a:tr h="562510">
                <a:tc>
                  <a:txBody>
                    <a:bodyPr/>
                    <a:lstStyle/>
                    <a:p>
                      <a:pPr algn="ctr"/>
                      <a:r>
                        <a:rPr lang="it-IT" sz="1400" dirty="0" err="1"/>
                        <a:t>Change</a:t>
                      </a:r>
                      <a:r>
                        <a:rPr lang="it-IT" sz="1400" dirty="0"/>
                        <a:t> in </a:t>
                      </a:r>
                      <a:r>
                        <a:rPr lang="it-IT" sz="1400" dirty="0" err="1"/>
                        <a:t>waist</a:t>
                      </a:r>
                      <a:r>
                        <a:rPr lang="it-IT" sz="1400" dirty="0"/>
                        <a:t> </a:t>
                      </a:r>
                      <a:r>
                        <a:rPr lang="it-IT" sz="1400" dirty="0" err="1"/>
                        <a:t>circumference</a:t>
                      </a:r>
                      <a:r>
                        <a:rPr lang="it-IT" sz="1400" dirty="0"/>
                        <a:t> - cm</a:t>
                      </a:r>
                    </a:p>
                  </a:txBody>
                  <a:tcPr/>
                </a:tc>
                <a:tc>
                  <a:txBody>
                    <a:bodyPr/>
                    <a:lstStyle/>
                    <a:p>
                      <a:pPr algn="ctr"/>
                      <a:r>
                        <a:rPr lang="it-IT" sz="1400" dirty="0"/>
                        <a:t>- 14.0 (-14.9 to -13.1)</a:t>
                      </a:r>
                    </a:p>
                  </a:txBody>
                  <a:tcPr/>
                </a:tc>
                <a:tc>
                  <a:txBody>
                    <a:bodyPr/>
                    <a:lstStyle/>
                    <a:p>
                      <a:pPr algn="ctr"/>
                      <a:r>
                        <a:rPr lang="it-IT" sz="1400" dirty="0"/>
                        <a:t>- 13.0</a:t>
                      </a:r>
                    </a:p>
                  </a:txBody>
                  <a:tcPr/>
                </a:tc>
                <a:extLst>
                  <a:ext uri="{0D108BD9-81ED-4DB2-BD59-A6C34878D82A}">
                    <a16:rowId xmlns:a16="http://schemas.microsoft.com/office/drawing/2014/main" val="3833401439"/>
                  </a:ext>
                </a:extLst>
              </a:tr>
            </a:tbl>
          </a:graphicData>
        </a:graphic>
      </p:graphicFrame>
      <p:sp>
        <p:nvSpPr>
          <p:cNvPr id="13" name="Ovale 12">
            <a:extLst>
              <a:ext uri="{FF2B5EF4-FFF2-40B4-BE49-F238E27FC236}">
                <a16:creationId xmlns:a16="http://schemas.microsoft.com/office/drawing/2014/main" id="{98D48D01-82E9-ACDC-2F0F-FA6B78D0951E}"/>
              </a:ext>
            </a:extLst>
          </p:cNvPr>
          <p:cNvSpPr/>
          <p:nvPr/>
        </p:nvSpPr>
        <p:spPr>
          <a:xfrm>
            <a:off x="7702092" y="3685881"/>
            <a:ext cx="235278" cy="16968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2000" b="1" dirty="0"/>
          </a:p>
        </p:txBody>
      </p:sp>
      <p:sp>
        <p:nvSpPr>
          <p:cNvPr id="3" name="CasellaDiTesto 2"/>
          <p:cNvSpPr txBox="1"/>
          <p:nvPr/>
        </p:nvSpPr>
        <p:spPr>
          <a:xfrm>
            <a:off x="4086495" y="160579"/>
            <a:ext cx="4758813" cy="584775"/>
          </a:xfrm>
          <a:prstGeom prst="rect">
            <a:avLst/>
          </a:prstGeom>
          <a:noFill/>
        </p:spPr>
        <p:txBody>
          <a:bodyPr wrap="square" rtlCol="0">
            <a:spAutoFit/>
          </a:bodyPr>
          <a:lstStyle/>
          <a:p>
            <a:r>
              <a:rPr lang="en-US" sz="3200" dirty="0">
                <a:solidFill>
                  <a:schemeClr val="accent5">
                    <a:lumMod val="75000"/>
                  </a:schemeClr>
                </a:solidFill>
                <a:latin typeface="+mj-lt"/>
              </a:rPr>
              <a:t>From Trials to Real Life</a:t>
            </a:r>
            <a:endParaRPr lang="it-IT" sz="3200" dirty="0">
              <a:solidFill>
                <a:schemeClr val="accent5">
                  <a:lumMod val="75000"/>
                </a:schemeClr>
              </a:solidFill>
              <a:latin typeface="+mj-lt"/>
            </a:endParaRPr>
          </a:p>
        </p:txBody>
      </p:sp>
    </p:spTree>
    <p:extLst>
      <p:ext uri="{BB962C8B-B14F-4D97-AF65-F5344CB8AC3E}">
        <p14:creationId xmlns:p14="http://schemas.microsoft.com/office/powerpoint/2010/main" val="205320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20317" y="1752600"/>
            <a:ext cx="11420894" cy="419595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b="1" dirty="0">
                <a:solidFill>
                  <a:schemeClr val="accent5">
                    <a:lumMod val="75000"/>
                  </a:schemeClr>
                </a:solidFill>
                <a:latin typeface="+mj-lt"/>
              </a:rPr>
              <a:t>I </a:t>
            </a:r>
            <a:r>
              <a:rPr lang="en-US" sz="2400" b="1" dirty="0" err="1">
                <a:solidFill>
                  <a:schemeClr val="accent5">
                    <a:lumMod val="75000"/>
                  </a:schemeClr>
                </a:solidFill>
                <a:latin typeface="+mj-lt"/>
              </a:rPr>
              <a:t>dati</a:t>
            </a:r>
            <a:r>
              <a:rPr lang="en-US" sz="2400" b="1" dirty="0">
                <a:solidFill>
                  <a:schemeClr val="accent5">
                    <a:lumMod val="75000"/>
                  </a:schemeClr>
                </a:solidFill>
                <a:latin typeface="+mj-lt"/>
              </a:rPr>
              <a:t> del nostro studio real-time </a:t>
            </a:r>
            <a:r>
              <a:rPr lang="en-US" sz="2400" b="1" dirty="0" err="1">
                <a:solidFill>
                  <a:schemeClr val="accent5">
                    <a:lumMod val="75000"/>
                  </a:schemeClr>
                </a:solidFill>
                <a:latin typeface="+mj-lt"/>
              </a:rPr>
              <a:t>sono</a:t>
            </a:r>
            <a:r>
              <a:rPr lang="en-US" sz="2400" b="1" dirty="0">
                <a:solidFill>
                  <a:schemeClr val="accent5">
                    <a:lumMod val="75000"/>
                  </a:schemeClr>
                </a:solidFill>
                <a:latin typeface="+mj-lt"/>
              </a:rPr>
              <a:t> in </a:t>
            </a:r>
            <a:r>
              <a:rPr lang="en-US" sz="2400" b="1" dirty="0" err="1">
                <a:solidFill>
                  <a:schemeClr val="accent5">
                    <a:lumMod val="75000"/>
                  </a:schemeClr>
                </a:solidFill>
                <a:latin typeface="+mj-lt"/>
              </a:rPr>
              <a:t>linea</a:t>
            </a:r>
            <a:r>
              <a:rPr lang="en-US" sz="2400" b="1" dirty="0">
                <a:solidFill>
                  <a:schemeClr val="accent5">
                    <a:lumMod val="75000"/>
                  </a:schemeClr>
                </a:solidFill>
                <a:latin typeface="+mj-lt"/>
              </a:rPr>
              <a:t> con I </a:t>
            </a:r>
            <a:r>
              <a:rPr lang="en-US" sz="2400" b="1" dirty="0" err="1">
                <a:solidFill>
                  <a:schemeClr val="accent5">
                    <a:lumMod val="75000"/>
                  </a:schemeClr>
                </a:solidFill>
                <a:latin typeface="+mj-lt"/>
              </a:rPr>
              <a:t>dati</a:t>
            </a:r>
            <a:r>
              <a:rPr lang="en-US" sz="2400" b="1" dirty="0">
                <a:solidFill>
                  <a:schemeClr val="accent5">
                    <a:lumMod val="75000"/>
                  </a:schemeClr>
                </a:solidFill>
                <a:latin typeface="+mj-lt"/>
              </a:rPr>
              <a:t> </a:t>
            </a:r>
            <a:r>
              <a:rPr lang="en-US" sz="2400" b="1" dirty="0" err="1">
                <a:solidFill>
                  <a:schemeClr val="accent5">
                    <a:lumMod val="75000"/>
                  </a:schemeClr>
                </a:solidFill>
                <a:latin typeface="+mj-lt"/>
              </a:rPr>
              <a:t>riportati</a:t>
            </a:r>
            <a:r>
              <a:rPr lang="en-US" sz="2400" b="1" dirty="0">
                <a:solidFill>
                  <a:schemeClr val="accent5">
                    <a:lumMod val="75000"/>
                  </a:schemeClr>
                </a:solidFill>
                <a:latin typeface="+mj-lt"/>
              </a:rPr>
              <a:t> </a:t>
            </a:r>
            <a:r>
              <a:rPr lang="en-US" sz="2400" b="1" dirty="0" err="1">
                <a:solidFill>
                  <a:schemeClr val="accent5">
                    <a:lumMod val="75000"/>
                  </a:schemeClr>
                </a:solidFill>
                <a:latin typeface="+mj-lt"/>
              </a:rPr>
              <a:t>nel</a:t>
            </a:r>
            <a:r>
              <a:rPr lang="en-US" sz="2400" b="1" dirty="0">
                <a:solidFill>
                  <a:schemeClr val="accent5">
                    <a:lumMod val="75000"/>
                  </a:schemeClr>
                </a:solidFill>
                <a:latin typeface="+mj-lt"/>
              </a:rPr>
              <a:t> trial Surmount 1;</a:t>
            </a:r>
          </a:p>
          <a:p>
            <a:pPr marL="285750" indent="-285750">
              <a:lnSpc>
                <a:spcPct val="150000"/>
              </a:lnSpc>
              <a:buFont typeface="Arial" panose="020B0604020202020204" pitchFamily="34" charset="0"/>
              <a:buChar char="•"/>
            </a:pPr>
            <a:endParaRPr lang="en-US" sz="2400" b="1" dirty="0">
              <a:solidFill>
                <a:schemeClr val="accent5">
                  <a:lumMod val="75000"/>
                </a:schemeClr>
              </a:solidFill>
              <a:latin typeface="+mj-lt"/>
            </a:endParaRPr>
          </a:p>
          <a:p>
            <a:pPr marL="285750" indent="-285750">
              <a:lnSpc>
                <a:spcPct val="150000"/>
              </a:lnSpc>
              <a:buFont typeface="Arial" panose="020B0604020202020204" pitchFamily="34" charset="0"/>
              <a:buChar char="•"/>
            </a:pPr>
            <a:r>
              <a:rPr lang="en-US" sz="2400" b="1" dirty="0">
                <a:solidFill>
                  <a:schemeClr val="accent5">
                    <a:lumMod val="75000"/>
                  </a:schemeClr>
                </a:solidFill>
                <a:latin typeface="+mj-lt"/>
              </a:rPr>
              <a:t>I </a:t>
            </a:r>
            <a:r>
              <a:rPr lang="en-US" sz="2400" b="1" dirty="0" err="1">
                <a:solidFill>
                  <a:schemeClr val="accent5">
                    <a:lumMod val="75000"/>
                  </a:schemeClr>
                </a:solidFill>
                <a:latin typeface="+mj-lt"/>
              </a:rPr>
              <a:t>miglioramenti</a:t>
            </a:r>
            <a:r>
              <a:rPr lang="en-US" sz="2400" b="1" dirty="0">
                <a:solidFill>
                  <a:schemeClr val="accent5">
                    <a:lumMod val="75000"/>
                  </a:schemeClr>
                </a:solidFill>
                <a:latin typeface="+mj-lt"/>
              </a:rPr>
              <a:t> </a:t>
            </a:r>
            <a:r>
              <a:rPr lang="en-US" sz="2400" b="1" dirty="0" err="1">
                <a:solidFill>
                  <a:schemeClr val="accent5">
                    <a:lumMod val="75000"/>
                  </a:schemeClr>
                </a:solidFill>
                <a:latin typeface="+mj-lt"/>
              </a:rPr>
              <a:t>dei</a:t>
            </a:r>
            <a:r>
              <a:rPr lang="en-US" sz="2400" b="1" dirty="0">
                <a:solidFill>
                  <a:schemeClr val="accent5">
                    <a:lumMod val="75000"/>
                  </a:schemeClr>
                </a:solidFill>
                <a:latin typeface="+mj-lt"/>
              </a:rPr>
              <a:t> </a:t>
            </a:r>
            <a:r>
              <a:rPr lang="en-US" sz="2400" b="1" dirty="0" err="1">
                <a:solidFill>
                  <a:schemeClr val="accent5">
                    <a:lumMod val="75000"/>
                  </a:schemeClr>
                </a:solidFill>
                <a:latin typeface="+mj-lt"/>
              </a:rPr>
              <a:t>parametri</a:t>
            </a:r>
            <a:r>
              <a:rPr lang="en-US" sz="2400" b="1" dirty="0">
                <a:solidFill>
                  <a:schemeClr val="accent5">
                    <a:lumMod val="75000"/>
                  </a:schemeClr>
                </a:solidFill>
                <a:latin typeface="+mj-lt"/>
              </a:rPr>
              <a:t> </a:t>
            </a:r>
            <a:r>
              <a:rPr lang="en-US" sz="2400" b="1" dirty="0" err="1">
                <a:solidFill>
                  <a:schemeClr val="accent5">
                    <a:lumMod val="75000"/>
                  </a:schemeClr>
                </a:solidFill>
                <a:latin typeface="+mj-lt"/>
              </a:rPr>
              <a:t>antropometrici</a:t>
            </a:r>
            <a:r>
              <a:rPr lang="en-US" sz="2400" b="1" dirty="0">
                <a:solidFill>
                  <a:schemeClr val="accent5">
                    <a:lumMod val="75000"/>
                  </a:schemeClr>
                </a:solidFill>
                <a:latin typeface="+mj-lt"/>
              </a:rPr>
              <a:t> e </a:t>
            </a:r>
            <a:r>
              <a:rPr lang="en-US" sz="2400" b="1" dirty="0" err="1">
                <a:solidFill>
                  <a:schemeClr val="accent5">
                    <a:lumMod val="75000"/>
                  </a:schemeClr>
                </a:solidFill>
                <a:latin typeface="+mj-lt"/>
              </a:rPr>
              <a:t>cardiometabolici</a:t>
            </a:r>
            <a:r>
              <a:rPr lang="en-US" sz="2400" b="1" dirty="0">
                <a:solidFill>
                  <a:schemeClr val="accent5">
                    <a:lumMod val="75000"/>
                  </a:schemeClr>
                </a:solidFill>
                <a:latin typeface="+mj-lt"/>
              </a:rPr>
              <a:t> </a:t>
            </a:r>
            <a:r>
              <a:rPr lang="en-US" sz="2400" b="1" dirty="0" err="1">
                <a:solidFill>
                  <a:schemeClr val="accent5">
                    <a:lumMod val="75000"/>
                  </a:schemeClr>
                </a:solidFill>
                <a:latin typeface="+mj-lt"/>
              </a:rPr>
              <a:t>si</a:t>
            </a:r>
            <a:r>
              <a:rPr lang="en-US" sz="2400" b="1" dirty="0">
                <a:solidFill>
                  <a:schemeClr val="accent5">
                    <a:lumMod val="75000"/>
                  </a:schemeClr>
                </a:solidFill>
                <a:latin typeface="+mj-lt"/>
              </a:rPr>
              <a:t> </a:t>
            </a:r>
            <a:r>
              <a:rPr lang="en-US" sz="2400" b="1" dirty="0" err="1">
                <a:solidFill>
                  <a:schemeClr val="accent5">
                    <a:lumMod val="75000"/>
                  </a:schemeClr>
                </a:solidFill>
                <a:latin typeface="+mj-lt"/>
              </a:rPr>
              <a:t>verificano</a:t>
            </a:r>
            <a:r>
              <a:rPr lang="en-US" sz="2400" b="1" dirty="0">
                <a:solidFill>
                  <a:schemeClr val="accent5">
                    <a:lumMod val="75000"/>
                  </a:schemeClr>
                </a:solidFill>
                <a:latin typeface="+mj-lt"/>
              </a:rPr>
              <a:t> </a:t>
            </a:r>
            <a:r>
              <a:rPr lang="en-US" sz="2400" b="1" dirty="0" err="1">
                <a:solidFill>
                  <a:schemeClr val="accent5">
                    <a:lumMod val="75000"/>
                  </a:schemeClr>
                </a:solidFill>
                <a:latin typeface="+mj-lt"/>
              </a:rPr>
              <a:t>già</a:t>
            </a:r>
            <a:r>
              <a:rPr lang="en-US" sz="2400" b="1" dirty="0">
                <a:solidFill>
                  <a:schemeClr val="accent5">
                    <a:lumMod val="75000"/>
                  </a:schemeClr>
                </a:solidFill>
                <a:latin typeface="+mj-lt"/>
              </a:rPr>
              <a:t> dopo le prime </a:t>
            </a:r>
            <a:r>
              <a:rPr lang="en-US" sz="2400" b="1" dirty="0" err="1">
                <a:solidFill>
                  <a:schemeClr val="accent5">
                    <a:lumMod val="75000"/>
                  </a:schemeClr>
                </a:solidFill>
                <a:latin typeface="+mj-lt"/>
              </a:rPr>
              <a:t>settimane</a:t>
            </a:r>
            <a:r>
              <a:rPr lang="en-US" sz="2400" b="1" dirty="0">
                <a:solidFill>
                  <a:schemeClr val="accent5">
                    <a:lumMod val="75000"/>
                  </a:schemeClr>
                </a:solidFill>
                <a:latin typeface="+mj-lt"/>
              </a:rPr>
              <a:t> di </a:t>
            </a:r>
            <a:r>
              <a:rPr lang="en-US" sz="2400" b="1" dirty="0" err="1">
                <a:solidFill>
                  <a:schemeClr val="accent5">
                    <a:lumMod val="75000"/>
                  </a:schemeClr>
                </a:solidFill>
                <a:latin typeface="+mj-lt"/>
              </a:rPr>
              <a:t>trattamento</a:t>
            </a:r>
            <a:r>
              <a:rPr lang="en-US" sz="2400" b="1" dirty="0">
                <a:solidFill>
                  <a:schemeClr val="accent5">
                    <a:lumMod val="75000"/>
                  </a:schemeClr>
                </a:solidFill>
                <a:latin typeface="+mj-lt"/>
              </a:rPr>
              <a:t> ;</a:t>
            </a:r>
          </a:p>
          <a:p>
            <a:pPr>
              <a:lnSpc>
                <a:spcPct val="150000"/>
              </a:lnSpc>
            </a:pPr>
            <a:endParaRPr lang="en-US" sz="2400" b="1" dirty="0">
              <a:solidFill>
                <a:schemeClr val="accent5">
                  <a:lumMod val="75000"/>
                </a:schemeClr>
              </a:solidFill>
              <a:latin typeface="+mj-lt"/>
            </a:endParaRPr>
          </a:p>
          <a:p>
            <a:pPr marL="285750" indent="-285750">
              <a:lnSpc>
                <a:spcPct val="150000"/>
              </a:lnSpc>
              <a:buFont typeface="Arial" panose="020B0604020202020204" pitchFamily="34" charset="0"/>
              <a:buChar char="•"/>
            </a:pPr>
            <a:r>
              <a:rPr lang="en-US" sz="2400" b="1" dirty="0" err="1">
                <a:solidFill>
                  <a:schemeClr val="accent5">
                    <a:lumMod val="75000"/>
                  </a:schemeClr>
                </a:solidFill>
                <a:latin typeface="+mj-lt"/>
              </a:rPr>
              <a:t>Tirzepatide</a:t>
            </a:r>
            <a:r>
              <a:rPr lang="en-US" sz="2400" b="1" dirty="0">
                <a:solidFill>
                  <a:schemeClr val="accent5">
                    <a:lumMod val="75000"/>
                  </a:schemeClr>
                </a:solidFill>
                <a:latin typeface="+mj-lt"/>
              </a:rPr>
              <a:t> </a:t>
            </a:r>
            <a:r>
              <a:rPr lang="en-US" sz="2400" b="1" dirty="0" err="1">
                <a:solidFill>
                  <a:schemeClr val="accent5">
                    <a:lumMod val="75000"/>
                  </a:schemeClr>
                </a:solidFill>
                <a:latin typeface="+mj-lt"/>
              </a:rPr>
              <a:t>si</a:t>
            </a:r>
            <a:r>
              <a:rPr lang="en-US" sz="2400" b="1" dirty="0">
                <a:solidFill>
                  <a:schemeClr val="accent5">
                    <a:lumMod val="75000"/>
                  </a:schemeClr>
                </a:solidFill>
                <a:latin typeface="+mj-lt"/>
              </a:rPr>
              <a:t> </a:t>
            </a:r>
            <a:r>
              <a:rPr lang="en-US" sz="2400" b="1" dirty="0" err="1">
                <a:solidFill>
                  <a:schemeClr val="accent5">
                    <a:lumMod val="75000"/>
                  </a:schemeClr>
                </a:solidFill>
                <a:latin typeface="+mj-lt"/>
              </a:rPr>
              <a:t>conferma</a:t>
            </a:r>
            <a:r>
              <a:rPr lang="en-US" sz="2400" b="1" dirty="0">
                <a:solidFill>
                  <a:schemeClr val="accent5">
                    <a:lumMod val="75000"/>
                  </a:schemeClr>
                </a:solidFill>
                <a:latin typeface="+mj-lt"/>
              </a:rPr>
              <a:t> un </a:t>
            </a:r>
            <a:r>
              <a:rPr lang="en-US" sz="2400" b="1" dirty="0" err="1">
                <a:solidFill>
                  <a:schemeClr val="accent5">
                    <a:lumMod val="75000"/>
                  </a:schemeClr>
                </a:solidFill>
                <a:latin typeface="+mj-lt"/>
              </a:rPr>
              <a:t>farmaco</a:t>
            </a:r>
            <a:r>
              <a:rPr lang="en-US" sz="2400" b="1" dirty="0">
                <a:solidFill>
                  <a:schemeClr val="accent5">
                    <a:lumMod val="75000"/>
                  </a:schemeClr>
                </a:solidFill>
                <a:latin typeface="+mj-lt"/>
              </a:rPr>
              <a:t> </a:t>
            </a:r>
            <a:r>
              <a:rPr lang="en-US" sz="2400" b="1" dirty="0" err="1">
                <a:solidFill>
                  <a:schemeClr val="accent5">
                    <a:lumMod val="75000"/>
                  </a:schemeClr>
                </a:solidFill>
                <a:latin typeface="+mj-lt"/>
              </a:rPr>
              <a:t>efficace</a:t>
            </a:r>
            <a:r>
              <a:rPr lang="en-US" sz="2400" b="1" dirty="0">
                <a:solidFill>
                  <a:schemeClr val="accent5">
                    <a:lumMod val="75000"/>
                  </a:schemeClr>
                </a:solidFill>
                <a:latin typeface="+mj-lt"/>
              </a:rPr>
              <a:t> e </a:t>
            </a:r>
            <a:r>
              <a:rPr lang="en-US" sz="2400" b="1" dirty="0" err="1">
                <a:solidFill>
                  <a:schemeClr val="accent5">
                    <a:lumMod val="75000"/>
                  </a:schemeClr>
                </a:solidFill>
                <a:latin typeface="+mj-lt"/>
              </a:rPr>
              <a:t>sicuro</a:t>
            </a:r>
            <a:r>
              <a:rPr lang="en-US" sz="2400" b="1" dirty="0">
                <a:solidFill>
                  <a:schemeClr val="accent5">
                    <a:lumMod val="75000"/>
                  </a:schemeClr>
                </a:solidFill>
                <a:latin typeface="+mj-lt"/>
              </a:rPr>
              <a:t> per il </a:t>
            </a:r>
            <a:r>
              <a:rPr lang="en-US" sz="2400" b="1" dirty="0" err="1">
                <a:solidFill>
                  <a:schemeClr val="accent5">
                    <a:lumMod val="75000"/>
                  </a:schemeClr>
                </a:solidFill>
                <a:latin typeface="+mj-lt"/>
              </a:rPr>
              <a:t>trattamento</a:t>
            </a:r>
            <a:r>
              <a:rPr lang="en-US" sz="2400" b="1" dirty="0">
                <a:solidFill>
                  <a:schemeClr val="accent5">
                    <a:lumMod val="75000"/>
                  </a:schemeClr>
                </a:solidFill>
                <a:latin typeface="+mj-lt"/>
              </a:rPr>
              <a:t> </a:t>
            </a:r>
            <a:r>
              <a:rPr lang="en-US" sz="2400" b="1" dirty="0" err="1">
                <a:solidFill>
                  <a:schemeClr val="accent5">
                    <a:lumMod val="75000"/>
                  </a:schemeClr>
                </a:solidFill>
                <a:latin typeface="+mj-lt"/>
              </a:rPr>
              <a:t>dell’obesità</a:t>
            </a:r>
            <a:endParaRPr lang="en-US" sz="2400" b="1" dirty="0">
              <a:solidFill>
                <a:schemeClr val="accent5">
                  <a:lumMod val="75000"/>
                </a:schemeClr>
              </a:solidFill>
              <a:latin typeface="+mj-lt"/>
            </a:endParaRPr>
          </a:p>
          <a:p>
            <a:pPr marL="285750" indent="-285750">
              <a:lnSpc>
                <a:spcPct val="150000"/>
              </a:lnSpc>
              <a:buFont typeface="Arial" panose="020B0604020202020204" pitchFamily="34" charset="0"/>
              <a:buChar char="•"/>
            </a:pPr>
            <a:endParaRPr lang="en-US" i="1" spc="-75" dirty="0">
              <a:solidFill>
                <a:srgbClr val="001864"/>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endParaRPr lang="it-IT" dirty="0">
              <a:solidFill>
                <a:srgbClr val="000000"/>
              </a:solidFill>
              <a:latin typeface="Arial" panose="020B0604020202020204" pitchFamily="34" charset="0"/>
              <a:cs typeface="Arial" panose="020B0604020202020204" pitchFamily="34" charset="0"/>
            </a:endParaRPr>
          </a:p>
        </p:txBody>
      </p:sp>
      <p:pic>
        <p:nvPicPr>
          <p:cNvPr id="8" name="Immagine 7"/>
          <p:cNvPicPr>
            <a:picLocks noChangeAspect="1"/>
          </p:cNvPicPr>
          <p:nvPr/>
        </p:nvPicPr>
        <p:blipFill>
          <a:blip r:embed="rId2"/>
          <a:stretch>
            <a:fillRect/>
          </a:stretch>
        </p:blipFill>
        <p:spPr>
          <a:xfrm>
            <a:off x="9670707" y="5253681"/>
            <a:ext cx="1780186" cy="1109568"/>
          </a:xfrm>
          <a:prstGeom prst="rect">
            <a:avLst/>
          </a:prstGeom>
        </p:spPr>
      </p:pic>
    </p:spTree>
    <p:extLst>
      <p:ext uri="{BB962C8B-B14F-4D97-AF65-F5344CB8AC3E}">
        <p14:creationId xmlns:p14="http://schemas.microsoft.com/office/powerpoint/2010/main" val="3698136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Arte bambini, calligrafia, disegno, schizzo&#10;&#10;Descrizione generata automaticamente">
            <a:extLst>
              <a:ext uri="{FF2B5EF4-FFF2-40B4-BE49-F238E27FC236}">
                <a16:creationId xmlns:a16="http://schemas.microsoft.com/office/drawing/2014/main" id="{9E5FC9D6-5E49-165A-6304-F6DE0625195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9651035">
            <a:off x="3651472" y="1978906"/>
            <a:ext cx="4402814" cy="1942741"/>
          </a:xfrm>
          <a:prstGeom prst="rect">
            <a:avLst/>
          </a:prstGeom>
        </p:spPr>
      </p:pic>
    </p:spTree>
    <p:extLst>
      <p:ext uri="{BB962C8B-B14F-4D97-AF65-F5344CB8AC3E}">
        <p14:creationId xmlns:p14="http://schemas.microsoft.com/office/powerpoint/2010/main" val="2884861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6887" y="145543"/>
            <a:ext cx="10744200" cy="826076"/>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buNone/>
              <a:defRPr sz="2800" kern="1200">
                <a:solidFill>
                  <a:schemeClr val="tx2"/>
                </a:solidFill>
                <a:latin typeface="+mj-lt"/>
                <a:ea typeface="+mj-ea"/>
                <a:cs typeface="+mj-cs"/>
              </a:defRPr>
            </a:lvl1pPr>
          </a:lstStyle>
          <a:p>
            <a:r>
              <a:rPr lang="en-US" sz="3000" dirty="0" err="1">
                <a:solidFill>
                  <a:schemeClr val="accent5">
                    <a:lumMod val="75000"/>
                  </a:schemeClr>
                </a:solidFill>
                <a:latin typeface="+mn-lt"/>
                <a:cs typeface="Arial" panose="020B0604020202020204" pitchFamily="34" charset="0"/>
              </a:rPr>
              <a:t>Tirzepatide</a:t>
            </a:r>
            <a:r>
              <a:rPr lang="en-US" sz="3000" dirty="0">
                <a:solidFill>
                  <a:schemeClr val="accent5">
                    <a:lumMod val="75000"/>
                  </a:schemeClr>
                </a:solidFill>
                <a:latin typeface="+mn-lt"/>
                <a:cs typeface="Arial" panose="020B0604020202020204" pitchFamily="34" charset="0"/>
              </a:rPr>
              <a:t>: A Novel GIP and GLP-1 Receptor Agonist </a:t>
            </a:r>
          </a:p>
        </p:txBody>
      </p:sp>
      <p:pic>
        <p:nvPicPr>
          <p:cNvPr id="8" name="Picture 12">
            <a:extLst>
              <a:ext uri="{FF2B5EF4-FFF2-40B4-BE49-F238E27FC236}">
                <a16:creationId xmlns:a16="http://schemas.microsoft.com/office/drawing/2014/main" id="{2BEBA267-B2E6-8714-C33E-E540EA255293}"/>
              </a:ext>
            </a:extLst>
          </p:cNvPr>
          <p:cNvPicPr>
            <a:picLocks noChangeAspect="1"/>
          </p:cNvPicPr>
          <p:nvPr/>
        </p:nvPicPr>
        <p:blipFill>
          <a:blip r:embed="rId2"/>
          <a:stretch>
            <a:fillRect/>
          </a:stretch>
        </p:blipFill>
        <p:spPr>
          <a:xfrm>
            <a:off x="8494390" y="2411124"/>
            <a:ext cx="3697610" cy="2094912"/>
          </a:xfrm>
          <a:prstGeom prst="rect">
            <a:avLst/>
          </a:prstGeom>
        </p:spPr>
      </p:pic>
      <p:sp>
        <p:nvSpPr>
          <p:cNvPr id="6" name="Content Placeholder 9">
            <a:extLst>
              <a:ext uri="{FF2B5EF4-FFF2-40B4-BE49-F238E27FC236}">
                <a16:creationId xmlns:a16="http://schemas.microsoft.com/office/drawing/2014/main" id="{6EC87CE0-1B05-41DE-A3DB-5866C22AE6BE}"/>
              </a:ext>
            </a:extLst>
          </p:cNvPr>
          <p:cNvSpPr txBox="1">
            <a:spLocks/>
          </p:cNvSpPr>
          <p:nvPr/>
        </p:nvSpPr>
        <p:spPr>
          <a:xfrm>
            <a:off x="126887" y="971619"/>
            <a:ext cx="8401299" cy="4152462"/>
          </a:xfrm>
          <a:prstGeom prst="rect">
            <a:avLst/>
          </a:prstGeom>
        </p:spPr>
        <p:txBody>
          <a:bodyPr vert="horz" lIns="0" tIns="0" rIns="0" bIns="0" rtlCol="0">
            <a:noAutofit/>
          </a:bodyPr>
          <a:lstStyle>
            <a:lvl1pPr marL="269993" indent="-269993" algn="l" defTabSz="914377"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1pPr>
            <a:lvl2pPr marL="539987" indent="-269993" algn="l" defTabSz="914377"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80" indent="-269993" algn="l" defTabSz="914377" rtl="0" eaLnBrk="1" latinLnBrk="0" hangingPunct="1">
              <a:lnSpc>
                <a:spcPct val="100000"/>
              </a:lnSpc>
              <a:spcBef>
                <a:spcPts val="300"/>
              </a:spcBef>
              <a:spcAft>
                <a:spcPts val="600"/>
              </a:spcAft>
              <a:buFont typeface="Arial" panose="020B0604020202020204" pitchFamily="34" charset="0"/>
              <a:buChar char="•"/>
              <a:defRPr sz="1400" kern="1200">
                <a:solidFill>
                  <a:schemeClr val="tx2"/>
                </a:solidFill>
                <a:latin typeface="+mn-lt"/>
                <a:ea typeface="+mn-ea"/>
                <a:cs typeface="+mn-cs"/>
              </a:defRPr>
            </a:lvl3pPr>
            <a:lvl4pPr marL="0" indent="0" algn="l" defTabSz="914377" rtl="0" eaLnBrk="1" latinLnBrk="0" hangingPunct="1">
              <a:lnSpc>
                <a:spcPct val="100000"/>
              </a:lnSpc>
              <a:spcBef>
                <a:spcPts val="1200"/>
              </a:spcBef>
              <a:spcAft>
                <a:spcPts val="1200"/>
              </a:spcAft>
              <a:buFont typeface="Arial" panose="020B0604020202020204" pitchFamily="34" charset="0"/>
              <a:buChar char="​"/>
              <a:defRPr sz="1800" b="1" kern="1200">
                <a:solidFill>
                  <a:schemeClr val="tx2"/>
                </a:solidFill>
                <a:latin typeface="+mn-lt"/>
                <a:ea typeface="+mn-ea"/>
                <a:cs typeface="+mn-cs"/>
              </a:defRPr>
            </a:lvl4pPr>
            <a:lvl5pPr marL="0" indent="0" algn="l" defTabSz="914377" rtl="0" eaLnBrk="1" latinLnBrk="0" hangingPunct="1">
              <a:lnSpc>
                <a:spcPct val="100000"/>
              </a:lnSpc>
              <a:spcBef>
                <a:spcPts val="300"/>
              </a:spcBef>
              <a:spcAft>
                <a:spcPts val="600"/>
              </a:spcAft>
              <a:buFont typeface="Arial" panose="020B0604020202020204" pitchFamily="34" charset="0"/>
              <a:buChar char="​"/>
              <a:tabLst/>
              <a:defRPr sz="1800" kern="1200">
                <a:solidFill>
                  <a:schemeClr val="tx2"/>
                </a:solidFill>
                <a:latin typeface="+mn-lt"/>
                <a:ea typeface="+mn-ea"/>
                <a:cs typeface="+mn-cs"/>
              </a:defRPr>
            </a:lvl5pPr>
            <a:lvl6pPr marL="0" indent="0" algn="l" defTabSz="914377" rtl="0" eaLnBrk="1" latinLnBrk="0" hangingPunct="1">
              <a:lnSpc>
                <a:spcPct val="100000"/>
              </a:lnSpc>
              <a:spcBef>
                <a:spcPts val="1200"/>
              </a:spcBef>
              <a:spcAft>
                <a:spcPts val="1200"/>
              </a:spcAft>
              <a:buFont typeface="Arial" panose="020B0604020202020204" pitchFamily="34" charset="0"/>
              <a:buChar char="​"/>
              <a:defRPr sz="900" b="1" kern="1200">
                <a:solidFill>
                  <a:schemeClr val="tx2"/>
                </a:solidFill>
                <a:latin typeface="+mn-lt"/>
                <a:ea typeface="+mn-ea"/>
                <a:cs typeface="+mn-cs"/>
              </a:defRPr>
            </a:lvl6pPr>
            <a:lvl7pPr marL="0" indent="0" algn="l" defTabSz="914377" rtl="0" eaLnBrk="1" latinLnBrk="0" hangingPunct="1">
              <a:lnSpc>
                <a:spcPct val="100000"/>
              </a:lnSpc>
              <a:spcBef>
                <a:spcPts val="300"/>
              </a:spcBef>
              <a:spcAft>
                <a:spcPts val="600"/>
              </a:spcAft>
              <a:buFont typeface="Arial" panose="020B0604020202020204" pitchFamily="34" charset="0"/>
              <a:buChar char="​"/>
              <a:defRPr sz="900" b="0" kern="1200" baseline="0">
                <a:solidFill>
                  <a:schemeClr val="tx2"/>
                </a:solidFill>
                <a:latin typeface="+mn-lt"/>
                <a:ea typeface="+mn-ea"/>
                <a:cs typeface="+mn-cs"/>
              </a:defRPr>
            </a:lvl7pPr>
            <a:lvl8pPr marL="179996" indent="-179996" algn="l" defTabSz="914377" rtl="0" eaLnBrk="1" latinLnBrk="0" hangingPunct="1">
              <a:lnSpc>
                <a:spcPct val="100000"/>
              </a:lnSpc>
              <a:spcBef>
                <a:spcPts val="300"/>
              </a:spcBef>
              <a:spcAft>
                <a:spcPts val="600"/>
              </a:spcAft>
              <a:buFont typeface="Arial" panose="020B0604020202020204" pitchFamily="34" charset="0"/>
              <a:buChar char="•"/>
              <a:defRPr sz="900" kern="1200">
                <a:solidFill>
                  <a:schemeClr val="tx2"/>
                </a:solidFill>
                <a:latin typeface="+mn-lt"/>
                <a:ea typeface="+mn-ea"/>
                <a:cs typeface="+mn-cs"/>
              </a:defRPr>
            </a:lvl8pPr>
            <a:lvl9pPr marL="0" indent="0" algn="l" defTabSz="914377" rtl="0" eaLnBrk="1" latinLnBrk="0" hangingPunct="1">
              <a:lnSpc>
                <a:spcPct val="100000"/>
              </a:lnSpc>
              <a:spcBef>
                <a:spcPts val="0"/>
              </a:spcBef>
              <a:spcAft>
                <a:spcPts val="1200"/>
              </a:spcAft>
              <a:buFont typeface="Arial" panose="020B0604020202020204" pitchFamily="34" charset="0"/>
              <a:buChar char="​"/>
              <a:defRPr sz="4000" kern="1200" baseline="0">
                <a:solidFill>
                  <a:schemeClr val="tx2"/>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600"/>
              </a:spcAft>
              <a:buClr>
                <a:srgbClr val="001965"/>
              </a:buClr>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ea typeface="+mn-ea"/>
                <a:cs typeface="Arial" panose="020B0604020202020204" pitchFamily="34" charset="0"/>
              </a:rPr>
              <a:t>Molecular Attributes</a:t>
            </a:r>
          </a:p>
          <a:p>
            <a:pPr marL="269993" marR="0" lvl="0" indent="-269993" algn="l" defTabSz="914377" rtl="0" eaLnBrk="1" fontAlgn="auto" latinLnBrk="0" hangingPunct="1">
              <a:lnSpc>
                <a:spcPct val="110000"/>
              </a:lnSpc>
              <a:spcBef>
                <a:spcPts val="0"/>
              </a:spcBef>
              <a:spcAft>
                <a:spcPts val="1200"/>
              </a:spcAft>
              <a:buClr>
                <a:srgbClr val="D52B17"/>
              </a:buClr>
              <a:buSzTx/>
              <a:buFont typeface="Wingdings" panose="05000000000000000000" pitchFamily="2" charset="2"/>
              <a:buChar char="§"/>
              <a:tabLst/>
              <a:defRPr/>
            </a:pPr>
            <a:r>
              <a:rPr kumimoji="0" lang="en-US" sz="1800" b="0" i="0" u="none" strike="noStrike" kern="1200" cap="none" spc="0" normalizeH="0" baseline="0" noProof="0" dirty="0" err="1">
                <a:ln>
                  <a:noFill/>
                </a:ln>
                <a:solidFill>
                  <a:srgbClr val="000000"/>
                </a:solidFill>
                <a:effectLst/>
                <a:uLnTx/>
                <a:uFillTx/>
                <a:ea typeface="+mn-ea"/>
                <a:cs typeface="Arial" panose="020B0604020202020204" pitchFamily="34" charset="0"/>
              </a:rPr>
              <a:t>Tirzepatide</a:t>
            </a:r>
            <a:r>
              <a:rPr kumimoji="0" lang="en-US" sz="1800" b="0" i="0" u="none" strike="noStrike" kern="1200" cap="none" spc="0" normalizeH="0" baseline="0" noProof="0" dirty="0">
                <a:ln>
                  <a:noFill/>
                </a:ln>
                <a:solidFill>
                  <a:srgbClr val="000000"/>
                </a:solidFill>
                <a:effectLst/>
                <a:uLnTx/>
                <a:uFillTx/>
                <a:ea typeface="+mn-ea"/>
                <a:cs typeface="Arial" panose="020B0604020202020204" pitchFamily="34" charset="0"/>
              </a:rPr>
              <a:t> is a multi-functional peptide engineered from the native GIP peptide sequence, modified to bind to both GIP and GLP-1 receptors</a:t>
            </a:r>
            <a:endParaRPr kumimoji="0" lang="en-US" sz="1800" b="0" i="0" u="none" strike="noStrike" kern="1200" cap="none" spc="0" normalizeH="0" baseline="30000" noProof="0" dirty="0">
              <a:ln>
                <a:noFill/>
              </a:ln>
              <a:solidFill>
                <a:srgbClr val="000000"/>
              </a:solidFill>
              <a:effectLst/>
              <a:uLnTx/>
              <a:uFillTx/>
              <a:ea typeface="+mn-ea"/>
              <a:cs typeface="Arial" panose="020B0604020202020204" pitchFamily="34" charset="0"/>
            </a:endParaRPr>
          </a:p>
          <a:p>
            <a:pPr marL="269993" marR="0" lvl="0" indent="-269993" algn="l" defTabSz="914377" rtl="0" eaLnBrk="1" fontAlgn="auto" latinLnBrk="0" hangingPunct="1">
              <a:lnSpc>
                <a:spcPct val="110000"/>
              </a:lnSpc>
              <a:spcBef>
                <a:spcPts val="0"/>
              </a:spcBef>
              <a:spcAft>
                <a:spcPts val="1200"/>
              </a:spcAft>
              <a:buClr>
                <a:srgbClr val="D52B17"/>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ea typeface="+mn-ea"/>
                <a:cs typeface="Arial" panose="020B0604020202020204" pitchFamily="34" charset="0"/>
              </a:rPr>
              <a:t>39 amino acid linear peptide and includes a  C20 fatty </a:t>
            </a:r>
            <a:r>
              <a:rPr kumimoji="0" lang="en-US" sz="1800" b="0" i="0" u="none" strike="noStrike" kern="1200" cap="none" spc="0" normalizeH="0" baseline="0" noProof="0" dirty="0" err="1">
                <a:ln>
                  <a:noFill/>
                </a:ln>
                <a:solidFill>
                  <a:srgbClr val="000000"/>
                </a:solidFill>
                <a:effectLst/>
                <a:uLnTx/>
                <a:uFillTx/>
                <a:ea typeface="+mn-ea"/>
                <a:cs typeface="Arial" panose="020B0604020202020204" pitchFamily="34" charset="0"/>
              </a:rPr>
              <a:t>diacid</a:t>
            </a:r>
            <a:r>
              <a:rPr kumimoji="0" lang="en-US" sz="1800" b="0" i="0" u="none" strike="noStrike" kern="1200" cap="none" spc="0" normalizeH="0" baseline="0" noProof="0" dirty="0">
                <a:ln>
                  <a:noFill/>
                </a:ln>
                <a:solidFill>
                  <a:srgbClr val="000000"/>
                </a:solidFill>
                <a:effectLst/>
                <a:uLnTx/>
                <a:uFillTx/>
                <a:ea typeface="+mn-ea"/>
                <a:cs typeface="Arial" panose="020B0604020202020204" pitchFamily="34" charset="0"/>
              </a:rPr>
              <a:t> moiety</a:t>
            </a:r>
            <a:endParaRPr kumimoji="0" lang="en-US" sz="1800" b="0" i="0" u="none" strike="noStrike" kern="1200" cap="none" spc="0" normalizeH="0" baseline="30000" noProof="0" dirty="0">
              <a:ln>
                <a:noFill/>
              </a:ln>
              <a:solidFill>
                <a:srgbClr val="000000"/>
              </a:solidFill>
              <a:effectLst/>
              <a:uLnTx/>
              <a:uFillTx/>
              <a:ea typeface="+mn-ea"/>
              <a:cs typeface="Arial" panose="020B0604020202020204" pitchFamily="34" charset="0"/>
            </a:endParaRPr>
          </a:p>
          <a:p>
            <a:pPr marL="269993" marR="0" lvl="0" indent="-269993" algn="l" defTabSz="914377" rtl="0" eaLnBrk="1" fontAlgn="auto" latinLnBrk="0" hangingPunct="1">
              <a:lnSpc>
                <a:spcPct val="110000"/>
              </a:lnSpc>
              <a:spcBef>
                <a:spcPts val="0"/>
              </a:spcBef>
              <a:spcAft>
                <a:spcPts val="1200"/>
              </a:spcAft>
              <a:buClr>
                <a:srgbClr val="D52B17"/>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ea typeface="+mn-ea"/>
                <a:cs typeface="Arial" panose="020B0604020202020204" pitchFamily="34" charset="0"/>
              </a:rPr>
              <a:t>Conjugated to a C20 fatty </a:t>
            </a:r>
            <a:r>
              <a:rPr kumimoji="0" lang="en-US" sz="1800" b="0" i="0" u="none" strike="noStrike" kern="1200" cap="none" spc="0" normalizeH="0" baseline="0" noProof="0" dirty="0" err="1">
                <a:ln>
                  <a:noFill/>
                </a:ln>
                <a:solidFill>
                  <a:srgbClr val="000000"/>
                </a:solidFill>
                <a:effectLst/>
                <a:uLnTx/>
                <a:uFillTx/>
                <a:ea typeface="+mn-ea"/>
                <a:cs typeface="Arial" panose="020B0604020202020204" pitchFamily="34" charset="0"/>
              </a:rPr>
              <a:t>diacid</a:t>
            </a:r>
            <a:r>
              <a:rPr kumimoji="0" lang="en-US" sz="1800" b="0" i="0" u="none" strike="noStrike" kern="1200" cap="none" spc="0" normalizeH="0" baseline="0" noProof="0" dirty="0">
                <a:ln>
                  <a:noFill/>
                </a:ln>
                <a:solidFill>
                  <a:srgbClr val="000000"/>
                </a:solidFill>
                <a:effectLst/>
                <a:uLnTx/>
                <a:uFillTx/>
                <a:ea typeface="+mn-ea"/>
                <a:cs typeface="Arial" panose="020B0604020202020204" pitchFamily="34" charset="0"/>
              </a:rPr>
              <a:t> moiety via a hydrophilic linker connected to the lysine residue at position 20. (This allows the binding of the molecule to albumin and prolongation of its half-life) </a:t>
            </a:r>
          </a:p>
          <a:p>
            <a:pPr marL="269993" marR="0" lvl="0" indent="-269993" algn="l" defTabSz="914377" rtl="0" eaLnBrk="1" fontAlgn="auto" latinLnBrk="0" hangingPunct="1">
              <a:lnSpc>
                <a:spcPct val="110000"/>
              </a:lnSpc>
              <a:spcBef>
                <a:spcPts val="0"/>
              </a:spcBef>
              <a:spcAft>
                <a:spcPts val="1200"/>
              </a:spcAft>
              <a:buClr>
                <a:srgbClr val="D52B17"/>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ea typeface="+mn-ea"/>
                <a:cs typeface="Arial" panose="020B0604020202020204" pitchFamily="34" charset="0"/>
              </a:rPr>
              <a:t>Contains two non-coded amino acid residues at positions 2 and 13 (</a:t>
            </a:r>
            <a:r>
              <a:rPr kumimoji="0" lang="en-US" sz="1800" b="0" i="0" u="none" strike="noStrike" kern="1200" cap="none" spc="0" normalizeH="0" baseline="0" noProof="0" dirty="0" err="1">
                <a:ln>
                  <a:noFill/>
                </a:ln>
                <a:solidFill>
                  <a:srgbClr val="000000"/>
                </a:solidFill>
                <a:effectLst/>
                <a:uLnTx/>
                <a:uFillTx/>
                <a:ea typeface="+mn-ea"/>
                <a:cs typeface="Arial" panose="020B0604020202020204" pitchFamily="34" charset="0"/>
              </a:rPr>
              <a:t>Aib</a:t>
            </a:r>
            <a:r>
              <a:rPr kumimoji="0" lang="en-US" sz="1800" b="0" i="0" u="none" strike="noStrike" kern="1200" cap="none" spc="0" normalizeH="0" baseline="0" noProof="0" dirty="0">
                <a:ln>
                  <a:noFill/>
                </a:ln>
                <a:solidFill>
                  <a:srgbClr val="000000"/>
                </a:solidFill>
                <a:effectLst/>
                <a:uLnTx/>
                <a:uFillTx/>
                <a:ea typeface="+mn-ea"/>
                <a:cs typeface="Arial" panose="020B0604020202020204" pitchFamily="34" charset="0"/>
              </a:rPr>
              <a:t>, a-amino </a:t>
            </a:r>
            <a:r>
              <a:rPr kumimoji="0" lang="en-US" sz="1800" b="0" i="0" u="none" strike="noStrike" kern="1200" cap="none" spc="0" normalizeH="0" baseline="0" noProof="0" dirty="0" err="1">
                <a:ln>
                  <a:noFill/>
                </a:ln>
                <a:solidFill>
                  <a:srgbClr val="000000"/>
                </a:solidFill>
                <a:effectLst/>
                <a:uLnTx/>
                <a:uFillTx/>
                <a:ea typeface="+mn-ea"/>
                <a:cs typeface="Arial" panose="020B0604020202020204" pitchFamily="34" charset="0"/>
              </a:rPr>
              <a:t>isobutyric</a:t>
            </a:r>
            <a:r>
              <a:rPr kumimoji="0" lang="en-US" sz="1800" b="0" i="0" u="none" strike="noStrike" kern="1200" cap="none" spc="0" normalizeH="0" baseline="0" noProof="0" dirty="0">
                <a:ln>
                  <a:noFill/>
                </a:ln>
                <a:solidFill>
                  <a:srgbClr val="000000"/>
                </a:solidFill>
                <a:effectLst/>
                <a:uLnTx/>
                <a:uFillTx/>
                <a:ea typeface="+mn-ea"/>
                <a:cs typeface="Arial" panose="020B0604020202020204" pitchFamily="34" charset="0"/>
              </a:rPr>
              <a:t> acid)</a:t>
            </a:r>
          </a:p>
          <a:p>
            <a:pPr marL="269993" marR="0" lvl="0" indent="-269993" algn="l" defTabSz="914377" rtl="0" eaLnBrk="1" fontAlgn="auto" latinLnBrk="0" hangingPunct="1">
              <a:lnSpc>
                <a:spcPct val="110000"/>
              </a:lnSpc>
              <a:spcBef>
                <a:spcPts val="0"/>
              </a:spcBef>
              <a:spcAft>
                <a:spcPts val="1200"/>
              </a:spcAft>
              <a:buClr>
                <a:srgbClr val="D52B17"/>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ea typeface="+mn-ea"/>
                <a:cs typeface="Arial" panose="020B0604020202020204" pitchFamily="34" charset="0"/>
              </a:rPr>
              <a:t>the C-terminus is </a:t>
            </a:r>
            <a:r>
              <a:rPr kumimoji="0" lang="en-US" sz="1800" b="0" i="0" u="none" strike="noStrike" kern="1200" cap="none" spc="0" normalizeH="0" baseline="0" noProof="0" dirty="0" err="1">
                <a:ln>
                  <a:noFill/>
                </a:ln>
                <a:solidFill>
                  <a:srgbClr val="000000"/>
                </a:solidFill>
                <a:effectLst/>
                <a:uLnTx/>
                <a:uFillTx/>
                <a:ea typeface="+mn-ea"/>
                <a:cs typeface="Arial" panose="020B0604020202020204" pitchFamily="34" charset="0"/>
              </a:rPr>
              <a:t>amidated</a:t>
            </a:r>
            <a:r>
              <a:rPr kumimoji="0" lang="en-US" sz="1800" b="0" i="0" u="none" strike="noStrike" kern="1200" cap="none" spc="0" normalizeH="0" baseline="0" noProof="0" dirty="0">
                <a:ln>
                  <a:noFill/>
                </a:ln>
                <a:solidFill>
                  <a:srgbClr val="000000"/>
                </a:solidFill>
                <a:effectLst/>
                <a:uLnTx/>
                <a:uFillTx/>
                <a:ea typeface="+mn-ea"/>
                <a:cs typeface="Arial" panose="020B0604020202020204" pitchFamily="34" charset="0"/>
              </a:rPr>
              <a:t> (this removes the charge form the C-terminus, more closely mimics the native protein, and therefore may increase the biological activity of a peptide. It also tends to increase the stability and prolongs their shelf life)</a:t>
            </a:r>
          </a:p>
          <a:p>
            <a:pPr marL="269993" marR="0" lvl="0" indent="-269993" algn="l" defTabSz="914377" rtl="0" eaLnBrk="1" fontAlgn="auto" latinLnBrk="0" hangingPunct="1">
              <a:lnSpc>
                <a:spcPct val="110000"/>
              </a:lnSpc>
              <a:spcBef>
                <a:spcPts val="0"/>
              </a:spcBef>
              <a:spcAft>
                <a:spcPts val="1200"/>
              </a:spcAft>
              <a:buClr>
                <a:srgbClr val="D52B17"/>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ea typeface="+mn-ea"/>
                <a:cs typeface="Arial" panose="020B0604020202020204" pitchFamily="34" charset="0"/>
              </a:rPr>
              <a:t>The molecular weight is 4.8 </a:t>
            </a:r>
            <a:r>
              <a:rPr kumimoji="0" lang="en-US" sz="1800" b="0" i="0" u="none" strike="noStrike" kern="1200" cap="none" spc="0" normalizeH="0" baseline="0" noProof="0" dirty="0" err="1">
                <a:ln>
                  <a:noFill/>
                </a:ln>
                <a:solidFill>
                  <a:srgbClr val="000000"/>
                </a:solidFill>
                <a:effectLst/>
                <a:uLnTx/>
                <a:uFillTx/>
                <a:ea typeface="+mn-ea"/>
                <a:cs typeface="Arial" panose="020B0604020202020204" pitchFamily="34" charset="0"/>
              </a:rPr>
              <a:t>kD</a:t>
            </a:r>
            <a:r>
              <a:rPr kumimoji="0" lang="en-US" sz="1800" b="0" i="0" u="none" strike="noStrike" kern="1200" cap="none" spc="0" normalizeH="0" baseline="0" noProof="0" dirty="0">
                <a:ln>
                  <a:noFill/>
                </a:ln>
                <a:solidFill>
                  <a:srgbClr val="000000"/>
                </a:solidFill>
                <a:effectLst/>
                <a:uLnTx/>
                <a:uFillTx/>
                <a:ea typeface="+mn-ea"/>
                <a:cs typeface="Arial" panose="020B0604020202020204" pitchFamily="34" charset="0"/>
              </a:rPr>
              <a:t> (</a:t>
            </a:r>
            <a:r>
              <a:rPr kumimoji="0" lang="en-US" sz="1800" b="0" i="0" u="none" strike="noStrike" kern="1200" cap="none" spc="0" normalizeH="0" baseline="0" noProof="0" dirty="0" err="1">
                <a:ln>
                  <a:noFill/>
                </a:ln>
                <a:solidFill>
                  <a:srgbClr val="000000"/>
                </a:solidFill>
                <a:effectLst/>
                <a:uLnTx/>
                <a:uFillTx/>
                <a:ea typeface="+mn-ea"/>
                <a:cs typeface="Arial" panose="020B0604020202020204" pitchFamily="34" charset="0"/>
              </a:rPr>
              <a:t>dula</a:t>
            </a:r>
            <a:r>
              <a:rPr kumimoji="0" lang="en-US" sz="1800" b="0" i="0" u="none" strike="noStrike" kern="1200" cap="none" spc="0" normalizeH="0" baseline="0" noProof="0" dirty="0">
                <a:ln>
                  <a:noFill/>
                </a:ln>
                <a:solidFill>
                  <a:srgbClr val="000000"/>
                </a:solidFill>
                <a:effectLst/>
                <a:uLnTx/>
                <a:uFillTx/>
                <a:ea typeface="+mn-ea"/>
                <a:cs typeface="Arial" panose="020B0604020202020204" pitchFamily="34" charset="0"/>
              </a:rPr>
              <a:t> 63 </a:t>
            </a:r>
            <a:r>
              <a:rPr kumimoji="0" lang="en-US" sz="1800" b="0" i="0" u="none" strike="noStrike" kern="1200" cap="none" spc="0" normalizeH="0" baseline="0" noProof="0" dirty="0" err="1">
                <a:ln>
                  <a:noFill/>
                </a:ln>
                <a:solidFill>
                  <a:srgbClr val="000000"/>
                </a:solidFill>
                <a:effectLst/>
                <a:uLnTx/>
                <a:uFillTx/>
                <a:ea typeface="+mn-ea"/>
                <a:cs typeface="Arial" panose="020B0604020202020204" pitchFamily="34" charset="0"/>
              </a:rPr>
              <a:t>kD</a:t>
            </a:r>
            <a:r>
              <a:rPr kumimoji="0" lang="en-US" sz="1800" b="0" i="0" u="none" strike="noStrike" kern="1200" cap="none" spc="0" normalizeH="0" baseline="0" noProof="0" dirty="0">
                <a:ln>
                  <a:noFill/>
                </a:ln>
                <a:solidFill>
                  <a:srgbClr val="000000"/>
                </a:solidFill>
                <a:effectLst/>
                <a:uLnTx/>
                <a:uFillTx/>
                <a:ea typeface="+mn-ea"/>
                <a:cs typeface="Arial" panose="020B0604020202020204" pitchFamily="34" charset="0"/>
              </a:rPr>
              <a:t>, </a:t>
            </a:r>
            <a:r>
              <a:rPr kumimoji="0" lang="en-US" sz="1800" b="0" i="0" u="none" strike="noStrike" kern="1200" cap="none" spc="0" normalizeH="0" baseline="0" noProof="0" dirty="0" err="1">
                <a:ln>
                  <a:noFill/>
                </a:ln>
                <a:solidFill>
                  <a:srgbClr val="000000"/>
                </a:solidFill>
                <a:effectLst/>
                <a:uLnTx/>
                <a:uFillTx/>
                <a:ea typeface="+mn-ea"/>
                <a:cs typeface="Arial" panose="020B0604020202020204" pitchFamily="34" charset="0"/>
              </a:rPr>
              <a:t>sema</a:t>
            </a:r>
            <a:r>
              <a:rPr kumimoji="0" lang="en-US" sz="1800" b="0" i="0" u="none" strike="noStrike" kern="1200" cap="none" spc="0" normalizeH="0" baseline="0" noProof="0" dirty="0">
                <a:ln>
                  <a:noFill/>
                </a:ln>
                <a:solidFill>
                  <a:srgbClr val="000000"/>
                </a:solidFill>
                <a:effectLst/>
                <a:uLnTx/>
                <a:uFillTx/>
                <a:ea typeface="+mn-ea"/>
                <a:cs typeface="Arial" panose="020B0604020202020204" pitchFamily="34" charset="0"/>
              </a:rPr>
              <a:t> 4.11 </a:t>
            </a:r>
            <a:r>
              <a:rPr kumimoji="0" lang="en-US" sz="1800" b="0" i="0" u="none" strike="noStrike" kern="1200" cap="none" spc="0" normalizeH="0" baseline="0" noProof="0" dirty="0" err="1">
                <a:ln>
                  <a:noFill/>
                </a:ln>
                <a:solidFill>
                  <a:srgbClr val="000000"/>
                </a:solidFill>
                <a:effectLst/>
                <a:uLnTx/>
                <a:uFillTx/>
                <a:ea typeface="+mn-ea"/>
                <a:cs typeface="Arial" panose="020B0604020202020204" pitchFamily="34" charset="0"/>
              </a:rPr>
              <a:t>kD</a:t>
            </a:r>
            <a:r>
              <a:rPr kumimoji="0" lang="en-US" sz="1800" b="0" i="0" u="none" strike="noStrike" kern="1200" cap="none" spc="0" normalizeH="0" baseline="0" noProof="0" dirty="0">
                <a:ln>
                  <a:noFill/>
                </a:ln>
                <a:solidFill>
                  <a:srgbClr val="000000"/>
                </a:solidFill>
                <a:effectLst/>
                <a:uLnTx/>
                <a:uFillTx/>
                <a:ea typeface="+mn-ea"/>
                <a:cs typeface="Arial" panose="020B0604020202020204" pitchFamily="34" charset="0"/>
              </a:rPr>
              <a:t>)</a:t>
            </a:r>
          </a:p>
          <a:p>
            <a:pPr marL="269993" marR="0" lvl="0" indent="-269993" algn="l" defTabSz="914377" rtl="0" eaLnBrk="1" fontAlgn="auto" latinLnBrk="0" hangingPunct="1">
              <a:lnSpc>
                <a:spcPct val="110000"/>
              </a:lnSpc>
              <a:spcBef>
                <a:spcPts val="0"/>
              </a:spcBef>
              <a:spcAft>
                <a:spcPts val="1200"/>
              </a:spcAft>
              <a:buClr>
                <a:srgbClr val="D52B17"/>
              </a:buClr>
              <a:buSzTx/>
              <a:buFont typeface="Wingdings" panose="05000000000000000000" pitchFamily="2" charset="2"/>
              <a:buChar char="§"/>
              <a:tabLst/>
              <a:defRPr/>
            </a:pPr>
            <a:endParaRPr kumimoji="0" lang="en-US" sz="16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Text Placeholder 3">
            <a:extLst>
              <a:ext uri="{FF2B5EF4-FFF2-40B4-BE49-F238E27FC236}">
                <a16:creationId xmlns:a16="http://schemas.microsoft.com/office/drawing/2014/main" id="{764DEED5-F5B8-4F27-9E6D-B6886EA1C715}"/>
              </a:ext>
            </a:extLst>
          </p:cNvPr>
          <p:cNvSpPr txBox="1">
            <a:spLocks/>
          </p:cNvSpPr>
          <p:nvPr/>
        </p:nvSpPr>
        <p:spPr>
          <a:xfrm>
            <a:off x="0" y="6295531"/>
            <a:ext cx="7618412" cy="427939"/>
          </a:xfrm>
          <a:prstGeom prst="rect">
            <a:avLst/>
          </a:prstGeom>
        </p:spPr>
        <p:txBody>
          <a:bodyPr vert="horz" wrap="square" lIns="90000" tIns="46800" rIns="90000" bIns="46800" rtlCol="0" anchor="b">
            <a:spAutoFit/>
          </a:bodyPr>
          <a:lstStyle>
            <a:lvl1pPr marL="0" indent="0" algn="l" defTabSz="914377" rtl="0" eaLnBrk="1" latinLnBrk="0" hangingPunct="1">
              <a:lnSpc>
                <a:spcPct val="90000"/>
              </a:lnSpc>
              <a:spcBef>
                <a:spcPts val="0"/>
              </a:spcBef>
              <a:buFont typeface="Arial" panose="020B0604020202020204" pitchFamily="34" charset="0"/>
              <a:buNone/>
              <a:defRPr sz="800" kern="1200">
                <a:solidFill>
                  <a:schemeClr val="tx2">
                    <a:lumMod val="75000"/>
                  </a:schemeClr>
                </a:solidFill>
                <a:latin typeface="+mn-lt"/>
                <a:ea typeface="+mn-ea"/>
                <a:cs typeface="Arial" panose="020B0604020202020204" pitchFamily="34" charset="0"/>
              </a:defRPr>
            </a:lvl1pPr>
            <a:lvl2pPr marL="685783" indent="-228594" algn="l" defTabSz="914377" rtl="0" eaLnBrk="1" latinLnBrk="0" hangingPunct="1">
              <a:lnSpc>
                <a:spcPct val="90000"/>
              </a:lnSpc>
              <a:spcBef>
                <a:spcPts val="500"/>
              </a:spcBef>
              <a:buFont typeface="Calibri" panose="020F0502020204030204" pitchFamily="34" charset="0"/>
              <a:buChar char="‒"/>
              <a:defRPr sz="2000" kern="1200">
                <a:solidFill>
                  <a:schemeClr val="tx2">
                    <a:lumMod val="75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2">
                    <a:lumMod val="75000"/>
                  </a:schemeClr>
                </a:solidFill>
                <a:latin typeface="+mn-lt"/>
                <a:ea typeface="+mn-ea"/>
                <a:cs typeface="+mn-cs"/>
              </a:defRPr>
            </a:lvl3pPr>
            <a:lvl4pPr marL="1600160" indent="-228594" algn="l" defTabSz="914377" rtl="0" eaLnBrk="1" latinLnBrk="0" hangingPunct="1">
              <a:lnSpc>
                <a:spcPct val="90000"/>
              </a:lnSpc>
              <a:spcBef>
                <a:spcPts val="500"/>
              </a:spcBef>
              <a:buFont typeface="Calibri" panose="020F0502020204030204" pitchFamily="34" charset="0"/>
              <a:buChar char="–"/>
              <a:defRPr sz="1800" kern="1200">
                <a:solidFill>
                  <a:schemeClr val="tx2">
                    <a:lumMod val="75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2">
                    <a:lumMod val="75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200"/>
              </a:spcBef>
              <a:defRPr/>
            </a:pPr>
            <a:r>
              <a:rPr lang="da-DK" sz="1000" dirty="0">
                <a:solidFill>
                  <a:srgbClr val="82786F">
                    <a:lumMod val="75000"/>
                  </a:srgbClr>
                </a:solidFill>
                <a:latin typeface="Arial Narrow" panose="020B0606020202030204" pitchFamily="34" charset="0"/>
              </a:rPr>
              <a:t>GIP = glucose-dependent insulinotropic polypeptide; GLP-1R = glucagon-like peptide-1  </a:t>
            </a:r>
          </a:p>
          <a:p>
            <a:pPr>
              <a:lnSpc>
                <a:spcPct val="100000"/>
              </a:lnSpc>
              <a:spcBef>
                <a:spcPts val="200"/>
              </a:spcBef>
              <a:defRPr/>
            </a:pPr>
            <a:r>
              <a:rPr lang="da-DK" sz="1000" dirty="0">
                <a:solidFill>
                  <a:srgbClr val="82786F">
                    <a:lumMod val="75000"/>
                  </a:srgbClr>
                </a:solidFill>
                <a:latin typeface="Arial Narrow" panose="020B0606020202030204" pitchFamily="34" charset="0"/>
              </a:rPr>
              <a:t>1. Coskun T, et al. </a:t>
            </a:r>
            <a:r>
              <a:rPr lang="da-DK" sz="1000" i="1" dirty="0">
                <a:solidFill>
                  <a:srgbClr val="82786F">
                    <a:lumMod val="75000"/>
                  </a:srgbClr>
                </a:solidFill>
                <a:latin typeface="Arial Narrow" panose="020B0606020202030204" pitchFamily="34" charset="0"/>
              </a:rPr>
              <a:t>Mol Metab</a:t>
            </a:r>
            <a:r>
              <a:rPr lang="da-DK" sz="1000" dirty="0">
                <a:solidFill>
                  <a:srgbClr val="82786F">
                    <a:lumMod val="75000"/>
                  </a:srgbClr>
                </a:solidFill>
                <a:latin typeface="Arial Narrow" panose="020B0606020202030204" pitchFamily="34" charset="0"/>
              </a:rPr>
              <a:t>. 2018;18:3-14. </a:t>
            </a:r>
            <a:r>
              <a:rPr lang="fr-FR" sz="1000" dirty="0">
                <a:solidFill>
                  <a:srgbClr val="82786F">
                    <a:lumMod val="75000"/>
                  </a:srgbClr>
                </a:solidFill>
                <a:latin typeface="Arial Narrow" panose="020B0606020202030204" pitchFamily="34" charset="0"/>
              </a:rPr>
              <a:t>2. Urva S, et al. </a:t>
            </a:r>
            <a:r>
              <a:rPr lang="fr-FR" sz="1000" i="1" dirty="0">
                <a:solidFill>
                  <a:srgbClr val="82786F">
                    <a:lumMod val="75000"/>
                  </a:srgbClr>
                </a:solidFill>
                <a:latin typeface="Arial Narrow" panose="020B0606020202030204" pitchFamily="34" charset="0"/>
              </a:rPr>
              <a:t>Diabetes</a:t>
            </a:r>
            <a:r>
              <a:rPr lang="fr-FR" sz="1000" dirty="0">
                <a:solidFill>
                  <a:srgbClr val="82786F">
                    <a:lumMod val="75000"/>
                  </a:srgbClr>
                </a:solidFill>
                <a:latin typeface="Arial Narrow" panose="020B0606020202030204" pitchFamily="34" charset="0"/>
              </a:rPr>
              <a:t>. 2020;69(Suppl. 1):Abstract 971-P.</a:t>
            </a:r>
            <a:endParaRPr lang="da-DK" sz="1000" dirty="0">
              <a:solidFill>
                <a:srgbClr val="82786F">
                  <a:lumMod val="75000"/>
                </a:srgbClr>
              </a:solidFill>
              <a:latin typeface="Arial Narrow" panose="020B0606020202030204" pitchFamily="34" charset="0"/>
            </a:endParaRPr>
          </a:p>
        </p:txBody>
      </p:sp>
    </p:spTree>
    <p:extLst>
      <p:ext uri="{BB962C8B-B14F-4D97-AF65-F5344CB8AC3E}">
        <p14:creationId xmlns:p14="http://schemas.microsoft.com/office/powerpoint/2010/main" val="4258264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44B0F8C2-3896-4476-B7E6-8B8114047AC0}"/>
              </a:ext>
            </a:extLst>
          </p:cNvPr>
          <p:cNvSpPr txBox="1">
            <a:spLocks/>
          </p:cNvSpPr>
          <p:nvPr/>
        </p:nvSpPr>
        <p:spPr>
          <a:xfrm>
            <a:off x="95009" y="65335"/>
            <a:ext cx="11069257" cy="1356851"/>
          </a:xfrm>
          <a:prstGeom prst="rect">
            <a:avLst/>
          </a:prstGeom>
        </p:spPr>
        <p:txBody>
          <a:bodyPr vert="horz" lIns="0" tIns="0" rIns="0" bIns="0" rtlCol="0" anchor="t" anchorCtr="0">
            <a:normAutofit/>
          </a:bodyPr>
          <a:lstStyle>
            <a:lvl1pPr algn="l" defTabSz="914377" rtl="0" eaLnBrk="1" latinLnBrk="0" hangingPunct="1">
              <a:lnSpc>
                <a:spcPct val="100000"/>
              </a:lnSpc>
              <a:spcBef>
                <a:spcPct val="0"/>
              </a:spcBef>
              <a:buNone/>
              <a:defRPr sz="3600" kern="1200">
                <a:solidFill>
                  <a:schemeClr val="tx2"/>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0" lang="en-GB" sz="2800" i="0" u="none" strike="noStrike" kern="1200" cap="none" spc="0" normalizeH="0" baseline="0" noProof="0" dirty="0" err="1">
                <a:ln>
                  <a:noFill/>
                </a:ln>
                <a:solidFill>
                  <a:schemeClr val="accent5">
                    <a:lumMod val="75000"/>
                  </a:schemeClr>
                </a:solidFill>
                <a:effectLst/>
                <a:uLnTx/>
                <a:uFillTx/>
                <a:latin typeface="+mn-lt"/>
                <a:ea typeface="+mj-ea"/>
                <a:cs typeface="+mj-cs"/>
              </a:rPr>
              <a:t>Tirzepatide</a:t>
            </a:r>
            <a:r>
              <a:rPr kumimoji="0" lang="en-GB" sz="2800" i="0" u="none" strike="noStrike" kern="1200" cap="none" spc="0" normalizeH="0" baseline="0" noProof="0" dirty="0">
                <a:ln>
                  <a:noFill/>
                </a:ln>
                <a:solidFill>
                  <a:schemeClr val="accent5">
                    <a:lumMod val="75000"/>
                  </a:schemeClr>
                </a:solidFill>
                <a:effectLst/>
                <a:uLnTx/>
                <a:uFillTx/>
                <a:latin typeface="+mn-lt"/>
                <a:ea typeface="+mj-ea"/>
                <a:cs typeface="+mj-cs"/>
              </a:rPr>
              <a:t> Potency and Affinity for GIP and GLP-1 Receptors</a:t>
            </a:r>
          </a:p>
        </p:txBody>
      </p:sp>
      <p:sp>
        <p:nvSpPr>
          <p:cNvPr id="5" name="Content Placeholder 1">
            <a:extLst>
              <a:ext uri="{FF2B5EF4-FFF2-40B4-BE49-F238E27FC236}">
                <a16:creationId xmlns:a16="http://schemas.microsoft.com/office/drawing/2014/main" id="{7237A01E-ED70-4E6F-A504-D54F421C943B}"/>
              </a:ext>
            </a:extLst>
          </p:cNvPr>
          <p:cNvSpPr txBox="1">
            <a:spLocks/>
          </p:cNvSpPr>
          <p:nvPr/>
        </p:nvSpPr>
        <p:spPr>
          <a:xfrm>
            <a:off x="191466" y="797843"/>
            <a:ext cx="10972800" cy="904024"/>
          </a:xfrm>
          <a:prstGeom prst="rect">
            <a:avLst/>
          </a:prstGeom>
        </p:spPr>
        <p:txBody>
          <a:bodyPr vert="horz" lIns="0" tIns="0" rIns="0" bIns="0" rtlCol="0">
            <a:noAutofit/>
          </a:bodyPr>
          <a:lstStyle>
            <a:lvl1pPr marL="342900" indent="-342900" algn="l" defTabSz="914377" rtl="0" eaLnBrk="1" latinLnBrk="0" hangingPunct="1">
              <a:lnSpc>
                <a:spcPct val="100000"/>
              </a:lnSpc>
              <a:spcBef>
                <a:spcPts val="300"/>
              </a:spcBef>
              <a:spcAft>
                <a:spcPts val="600"/>
              </a:spcAft>
              <a:buSzPct val="125000"/>
              <a:buFont typeface="Wingdings" panose="05000000000000000000" pitchFamily="2" charset="2"/>
              <a:buChar char="§"/>
              <a:defRPr sz="1800" kern="1200">
                <a:solidFill>
                  <a:schemeClr val="accent2">
                    <a:lumMod val="75000"/>
                  </a:schemeClr>
                </a:solidFill>
                <a:latin typeface="+mn-lt"/>
                <a:ea typeface="+mn-ea"/>
                <a:cs typeface="+mn-cs"/>
              </a:defRPr>
            </a:lvl1pPr>
            <a:lvl2pPr marL="742950" indent="-285750" algn="l" defTabSz="914377" rtl="0" eaLnBrk="1" latinLnBrk="0" hangingPunct="1">
              <a:lnSpc>
                <a:spcPct val="100000"/>
              </a:lnSpc>
              <a:spcBef>
                <a:spcPts val="300"/>
              </a:spcBef>
              <a:spcAft>
                <a:spcPts val="600"/>
              </a:spcAft>
              <a:buSzPct val="125000"/>
              <a:buFont typeface="Arial" panose="020B0604020202020204" pitchFamily="34" charset="0"/>
              <a:buChar char="−"/>
              <a:defRPr sz="1600" kern="1200">
                <a:solidFill>
                  <a:schemeClr val="accent2">
                    <a:lumMod val="75000"/>
                  </a:schemeClr>
                </a:solidFill>
                <a:latin typeface="+mn-lt"/>
                <a:ea typeface="+mn-ea"/>
                <a:cs typeface="+mn-cs"/>
              </a:defRPr>
            </a:lvl2pPr>
            <a:lvl3pPr marL="1143000" indent="-228600" algn="l" defTabSz="914377" rtl="0" eaLnBrk="1" latinLnBrk="0" hangingPunct="1">
              <a:lnSpc>
                <a:spcPct val="100000"/>
              </a:lnSpc>
              <a:spcBef>
                <a:spcPts val="300"/>
              </a:spcBef>
              <a:spcAft>
                <a:spcPts val="600"/>
              </a:spcAft>
              <a:buSzPct val="125000"/>
              <a:buFont typeface="Arial" panose="020B0604020202020204" pitchFamily="34" charset="0"/>
              <a:buChar char="•"/>
              <a:defRPr sz="2000" kern="1200">
                <a:solidFill>
                  <a:schemeClr val="accent2">
                    <a:lumMod val="75000"/>
                  </a:schemeClr>
                </a:solidFill>
                <a:latin typeface="+mn-lt"/>
                <a:ea typeface="+mn-ea"/>
                <a:cs typeface="+mn-cs"/>
              </a:defRPr>
            </a:lvl3pPr>
            <a:lvl4pPr marL="1371600" indent="0" algn="l" defTabSz="914377" rtl="0" eaLnBrk="1" latinLnBrk="0" hangingPunct="1">
              <a:lnSpc>
                <a:spcPct val="100000"/>
              </a:lnSpc>
              <a:spcBef>
                <a:spcPts val="1200"/>
              </a:spcBef>
              <a:spcAft>
                <a:spcPts val="1200"/>
              </a:spcAft>
              <a:buFont typeface="Arial" panose="020B0604020202020204" pitchFamily="34" charset="0"/>
              <a:buNone/>
              <a:defRPr sz="1800" b="1" kern="1200">
                <a:solidFill>
                  <a:schemeClr val="tx2"/>
                </a:solidFill>
                <a:latin typeface="+mn-lt"/>
                <a:ea typeface="+mn-ea"/>
                <a:cs typeface="+mn-cs"/>
              </a:defRPr>
            </a:lvl4pPr>
            <a:lvl5pPr marL="0" indent="0" algn="l" defTabSz="914377" rtl="0" eaLnBrk="1" latinLnBrk="0" hangingPunct="1">
              <a:lnSpc>
                <a:spcPct val="100000"/>
              </a:lnSpc>
              <a:spcBef>
                <a:spcPts val="300"/>
              </a:spcBef>
              <a:spcAft>
                <a:spcPts val="600"/>
              </a:spcAft>
              <a:buFont typeface="Arial" panose="020B0604020202020204" pitchFamily="34" charset="0"/>
              <a:buChar char="​"/>
              <a:tabLst/>
              <a:defRPr sz="1800" kern="1200">
                <a:solidFill>
                  <a:schemeClr val="tx2"/>
                </a:solidFill>
                <a:latin typeface="+mn-lt"/>
                <a:ea typeface="+mn-ea"/>
                <a:cs typeface="+mn-cs"/>
              </a:defRPr>
            </a:lvl5pPr>
            <a:lvl6pPr marL="0" indent="0" algn="l" defTabSz="914377" rtl="0" eaLnBrk="1" latinLnBrk="0" hangingPunct="1">
              <a:lnSpc>
                <a:spcPct val="100000"/>
              </a:lnSpc>
              <a:spcBef>
                <a:spcPts val="1200"/>
              </a:spcBef>
              <a:spcAft>
                <a:spcPts val="1200"/>
              </a:spcAft>
              <a:buFont typeface="Arial" panose="020B0604020202020204" pitchFamily="34" charset="0"/>
              <a:buChar char="​"/>
              <a:defRPr sz="900" b="1" kern="1200">
                <a:solidFill>
                  <a:schemeClr val="tx2"/>
                </a:solidFill>
                <a:latin typeface="+mn-lt"/>
                <a:ea typeface="+mn-ea"/>
                <a:cs typeface="+mn-cs"/>
              </a:defRPr>
            </a:lvl6pPr>
            <a:lvl7pPr marL="0" indent="0" algn="l" defTabSz="914377" rtl="0" eaLnBrk="1" latinLnBrk="0" hangingPunct="1">
              <a:lnSpc>
                <a:spcPct val="100000"/>
              </a:lnSpc>
              <a:spcBef>
                <a:spcPts val="300"/>
              </a:spcBef>
              <a:spcAft>
                <a:spcPts val="600"/>
              </a:spcAft>
              <a:buFont typeface="Arial" panose="020B0604020202020204" pitchFamily="34" charset="0"/>
              <a:buChar char="​"/>
              <a:defRPr sz="900" b="0" kern="1200" baseline="0">
                <a:solidFill>
                  <a:schemeClr val="tx2"/>
                </a:solidFill>
                <a:latin typeface="+mn-lt"/>
                <a:ea typeface="+mn-ea"/>
                <a:cs typeface="+mn-cs"/>
              </a:defRPr>
            </a:lvl7pPr>
            <a:lvl8pPr marL="179996" indent="-179996" algn="l" defTabSz="914377" rtl="0" eaLnBrk="1" latinLnBrk="0" hangingPunct="1">
              <a:lnSpc>
                <a:spcPct val="100000"/>
              </a:lnSpc>
              <a:spcBef>
                <a:spcPts val="300"/>
              </a:spcBef>
              <a:spcAft>
                <a:spcPts val="600"/>
              </a:spcAft>
              <a:buFont typeface="Arial" panose="020B0604020202020204" pitchFamily="34" charset="0"/>
              <a:buChar char="•"/>
              <a:defRPr sz="900" kern="1200">
                <a:solidFill>
                  <a:schemeClr val="tx2"/>
                </a:solidFill>
                <a:latin typeface="+mn-lt"/>
                <a:ea typeface="+mn-ea"/>
                <a:cs typeface="+mn-cs"/>
              </a:defRPr>
            </a:lvl8pPr>
            <a:lvl9pPr marL="0" indent="0" algn="l" defTabSz="914377" rtl="0" eaLnBrk="1" latinLnBrk="0" hangingPunct="1">
              <a:lnSpc>
                <a:spcPct val="100000"/>
              </a:lnSpc>
              <a:spcBef>
                <a:spcPts val="0"/>
              </a:spcBef>
              <a:spcAft>
                <a:spcPts val="1200"/>
              </a:spcAft>
              <a:buFont typeface="Arial" panose="020B0604020202020204" pitchFamily="34" charset="0"/>
              <a:buChar char="​"/>
              <a:defRPr sz="4000" kern="1200" baseline="0">
                <a:solidFill>
                  <a:schemeClr val="tx2"/>
                </a:solidFill>
                <a:latin typeface="+mn-lt"/>
                <a:ea typeface="+mn-ea"/>
                <a:cs typeface="+mn-cs"/>
              </a:defRPr>
            </a:lvl9pPr>
          </a:lstStyle>
          <a:p>
            <a:pPr marL="231775" marR="0" lvl="0" indent="-231775" algn="l" defTabSz="914377" rtl="0" eaLnBrk="1" fontAlgn="auto" latinLnBrk="0" hangingPunct="1">
              <a:lnSpc>
                <a:spcPct val="100000"/>
              </a:lnSpc>
              <a:spcBef>
                <a:spcPts val="0"/>
              </a:spcBef>
              <a:spcAft>
                <a:spcPts val="1200"/>
              </a:spcAft>
              <a:buClrTx/>
              <a:buSzPct val="100000"/>
              <a:buFont typeface="Arial" panose="020B0604020202020204" pitchFamily="34" charset="0"/>
              <a:buChar char="•"/>
              <a:tabLst/>
              <a:defRPr/>
            </a:pPr>
            <a:r>
              <a:rPr kumimoji="0" lang="en-GB" sz="2000" b="0" i="0" u="none" strike="noStrike" kern="1200" cap="none" spc="0" normalizeH="0" baseline="0" noProof="0" dirty="0">
                <a:ln>
                  <a:noFill/>
                </a:ln>
                <a:solidFill>
                  <a:schemeClr val="tx1"/>
                </a:solidFill>
                <a:effectLst/>
                <a:uLnTx/>
                <a:uFillTx/>
                <a:ea typeface="+mn-ea"/>
                <a:cs typeface="+mn-cs"/>
              </a:rPr>
              <a:t>In vitro, </a:t>
            </a:r>
            <a:r>
              <a:rPr kumimoji="0" lang="en-GB" sz="2000" b="0" i="0" u="none" strike="noStrike" kern="1200" cap="none" spc="0" normalizeH="0" baseline="0" noProof="0" dirty="0" err="1">
                <a:ln>
                  <a:noFill/>
                </a:ln>
                <a:solidFill>
                  <a:schemeClr val="tx1"/>
                </a:solidFill>
                <a:effectLst/>
                <a:uLnTx/>
                <a:uFillTx/>
                <a:ea typeface="+mn-ea"/>
                <a:cs typeface="+mn-cs"/>
              </a:rPr>
              <a:t>tirzepatide</a:t>
            </a:r>
            <a:r>
              <a:rPr kumimoji="0" lang="en-GB" sz="2000" b="0" i="0" u="none" strike="noStrike" kern="1200" cap="none" spc="0" normalizeH="0" baseline="0" noProof="0" dirty="0">
                <a:ln>
                  <a:noFill/>
                </a:ln>
                <a:solidFill>
                  <a:schemeClr val="tx1"/>
                </a:solidFill>
                <a:effectLst/>
                <a:uLnTx/>
                <a:uFillTx/>
                <a:ea typeface="+mn-ea"/>
                <a:cs typeface="+mn-cs"/>
              </a:rPr>
              <a:t> has a potency/affinity for the GIP receptor similar to native GIP</a:t>
            </a:r>
          </a:p>
          <a:p>
            <a:pPr marL="231775" marR="0" lvl="0" indent="-231775" algn="l" defTabSz="914377" rtl="0" eaLnBrk="1" fontAlgn="auto" latinLnBrk="0" hangingPunct="1">
              <a:lnSpc>
                <a:spcPct val="100000"/>
              </a:lnSpc>
              <a:spcBef>
                <a:spcPts val="0"/>
              </a:spcBef>
              <a:spcAft>
                <a:spcPts val="1200"/>
              </a:spcAft>
              <a:buClrTx/>
              <a:buSzPct val="100000"/>
              <a:buFont typeface="Arial" panose="020B0604020202020204" pitchFamily="34" charset="0"/>
              <a:buChar char="•"/>
              <a:tabLst/>
              <a:defRPr/>
            </a:pPr>
            <a:r>
              <a:rPr kumimoji="0" lang="en-GB" sz="2000" b="0" i="0" u="none" strike="noStrike" kern="1200" cap="none" spc="0" normalizeH="0" baseline="0" noProof="0" dirty="0">
                <a:ln>
                  <a:noFill/>
                </a:ln>
                <a:solidFill>
                  <a:schemeClr val="tx1"/>
                </a:solidFill>
                <a:effectLst/>
                <a:uLnTx/>
                <a:uFillTx/>
                <a:ea typeface="+mn-ea"/>
                <a:cs typeface="+mn-cs"/>
              </a:rPr>
              <a:t>Potency/affinity for the GLP-1 receptor is slightly weaker compared with native GLP-1</a:t>
            </a:r>
            <a:r>
              <a:rPr kumimoji="0" lang="en-GB" sz="2000" b="0" i="0" u="none" strike="noStrike" kern="1200" cap="none" spc="0" normalizeH="0" baseline="0" noProof="0" dirty="0">
                <a:ln>
                  <a:noFill/>
                </a:ln>
                <a:solidFill>
                  <a:srgbClr val="005AD2">
                    <a:lumMod val="75000"/>
                  </a:srgbClr>
                </a:solidFill>
                <a:effectLst/>
                <a:uLnTx/>
                <a:uFillTx/>
                <a:ea typeface="+mn-ea"/>
                <a:cs typeface="+mn-cs"/>
              </a:rPr>
              <a:t> </a:t>
            </a:r>
            <a:endParaRPr kumimoji="0" lang="en-US" sz="2000" b="0" i="0" u="none" strike="noStrike" kern="1200" cap="none" spc="0" normalizeH="0" baseline="0" noProof="0" dirty="0">
              <a:ln>
                <a:noFill/>
              </a:ln>
              <a:solidFill>
                <a:srgbClr val="005AD2">
                  <a:lumMod val="75000"/>
                </a:srgbClr>
              </a:solidFill>
              <a:effectLst/>
              <a:uLnTx/>
              <a:uFillTx/>
              <a:ea typeface="+mn-ea"/>
              <a:cs typeface="+mn-cs"/>
            </a:endParaRPr>
          </a:p>
          <a:p>
            <a:pPr marL="231775" marR="0" lvl="0" indent="-231775" algn="l" defTabSz="914377" rtl="0" eaLnBrk="1" fontAlgn="auto" latinLnBrk="0" hangingPunct="1">
              <a:lnSpc>
                <a:spcPct val="100000"/>
              </a:lnSpc>
              <a:spcBef>
                <a:spcPts val="0"/>
              </a:spcBef>
              <a:spcAft>
                <a:spcPts val="1200"/>
              </a:spcAft>
              <a:buClrTx/>
              <a:buSzPct val="100000"/>
              <a:buFont typeface="Arial" panose="020B0604020202020204" pitchFamily="34" charset="0"/>
              <a:buChar char="•"/>
              <a:tabLst/>
              <a:defRPr/>
            </a:pPr>
            <a:endParaRPr kumimoji="0" lang="en-US" sz="1800" b="0" i="0" u="none" strike="noStrike" kern="1200" cap="none" spc="0" normalizeH="0" baseline="0" noProof="0" dirty="0">
              <a:ln>
                <a:noFill/>
              </a:ln>
              <a:solidFill>
                <a:srgbClr val="005AD2">
                  <a:lumMod val="75000"/>
                </a:srgbClr>
              </a:solidFill>
              <a:effectLst/>
              <a:uLnTx/>
              <a:uFillTx/>
              <a:latin typeface="Apis For Office"/>
              <a:ea typeface="+mn-ea"/>
              <a:cs typeface="+mn-cs"/>
            </a:endParaRPr>
          </a:p>
        </p:txBody>
      </p:sp>
      <p:sp>
        <p:nvSpPr>
          <p:cNvPr id="75" name="Footer Placeholder 3">
            <a:extLst>
              <a:ext uri="{FF2B5EF4-FFF2-40B4-BE49-F238E27FC236}">
                <a16:creationId xmlns:a16="http://schemas.microsoft.com/office/drawing/2014/main" id="{44AE196D-8613-4796-99D5-A8A482EC53C8}"/>
              </a:ext>
            </a:extLst>
          </p:cNvPr>
          <p:cNvSpPr txBox="1">
            <a:spLocks/>
          </p:cNvSpPr>
          <p:nvPr/>
        </p:nvSpPr>
        <p:spPr>
          <a:xfrm>
            <a:off x="143237" y="6356539"/>
            <a:ext cx="10972800" cy="365125"/>
          </a:xfrm>
          <a:prstGeom prst="rect">
            <a:avLst/>
          </a:prstGeom>
        </p:spPr>
        <p:txBody>
          <a:bodyPr vert="horz" lIns="0" tIns="45720" rIns="0" bIns="0" rtlCol="0" anchor="b"/>
          <a:lstStyle>
            <a:defPPr>
              <a:defRPr lang="en-US"/>
            </a:defPPr>
            <a:lvl1pPr marL="0" algn="l" defTabSz="914400" rtl="0" eaLnBrk="1" latinLnBrk="0" hangingPunct="1">
              <a:defRPr sz="1000"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err="1">
                <a:solidFill>
                  <a:srgbClr val="005AD2">
                    <a:lumMod val="75000"/>
                  </a:srgbClr>
                </a:solidFill>
                <a:latin typeface="Arial"/>
                <a:cs typeface="Arial"/>
              </a:rPr>
              <a:t>cAMP</a:t>
            </a:r>
            <a:r>
              <a:rPr lang="en-GB" dirty="0">
                <a:solidFill>
                  <a:srgbClr val="005AD2">
                    <a:lumMod val="75000"/>
                  </a:srgbClr>
                </a:solidFill>
                <a:latin typeface="Arial"/>
                <a:cs typeface="Arial"/>
              </a:rPr>
              <a:t> = cyclic adenosine monophosphate; TZP = </a:t>
            </a:r>
            <a:r>
              <a:rPr lang="en-GB" dirty="0" err="1">
                <a:solidFill>
                  <a:srgbClr val="005AD2">
                    <a:lumMod val="75000"/>
                  </a:srgbClr>
                </a:solidFill>
                <a:latin typeface="Arial"/>
                <a:cs typeface="Arial"/>
              </a:rPr>
              <a:t>tirzepatide</a:t>
            </a:r>
            <a:r>
              <a:rPr lang="en-GB" dirty="0">
                <a:solidFill>
                  <a:srgbClr val="005AD2">
                    <a:lumMod val="75000"/>
                  </a:srgbClr>
                </a:solidFill>
                <a:latin typeface="Arial"/>
                <a:cs typeface="Arial"/>
              </a:rPr>
              <a:t>.</a:t>
            </a:r>
          </a:p>
          <a:p>
            <a:r>
              <a:rPr lang="en-GB" dirty="0" err="1">
                <a:solidFill>
                  <a:srgbClr val="005AD2">
                    <a:lumMod val="75000"/>
                  </a:srgbClr>
                </a:solidFill>
                <a:latin typeface="Arial"/>
                <a:cs typeface="Arial"/>
              </a:rPr>
              <a:t>Coskun</a:t>
            </a:r>
            <a:r>
              <a:rPr lang="en-GB" dirty="0">
                <a:solidFill>
                  <a:srgbClr val="005AD2">
                    <a:lumMod val="75000"/>
                  </a:srgbClr>
                </a:solidFill>
                <a:latin typeface="Arial"/>
                <a:cs typeface="Arial"/>
              </a:rPr>
              <a:t> T, et al. </a:t>
            </a:r>
            <a:r>
              <a:rPr lang="en-GB" i="1" dirty="0" err="1">
                <a:solidFill>
                  <a:srgbClr val="005AD2">
                    <a:lumMod val="75000"/>
                  </a:srgbClr>
                </a:solidFill>
                <a:latin typeface="Arial"/>
                <a:cs typeface="Arial"/>
              </a:rPr>
              <a:t>Mol</a:t>
            </a:r>
            <a:r>
              <a:rPr lang="en-GB" i="1" dirty="0">
                <a:solidFill>
                  <a:srgbClr val="005AD2">
                    <a:lumMod val="75000"/>
                  </a:srgbClr>
                </a:solidFill>
                <a:latin typeface="Arial"/>
                <a:cs typeface="Arial"/>
              </a:rPr>
              <a:t> </a:t>
            </a:r>
            <a:r>
              <a:rPr lang="en-GB" i="1" dirty="0" err="1">
                <a:solidFill>
                  <a:srgbClr val="005AD2">
                    <a:lumMod val="75000"/>
                  </a:srgbClr>
                </a:solidFill>
                <a:latin typeface="Arial"/>
                <a:cs typeface="Arial"/>
              </a:rPr>
              <a:t>Metab</a:t>
            </a:r>
            <a:r>
              <a:rPr lang="en-GB" i="1" dirty="0">
                <a:solidFill>
                  <a:srgbClr val="005AD2">
                    <a:lumMod val="75000"/>
                  </a:srgbClr>
                </a:solidFill>
                <a:latin typeface="Arial"/>
                <a:cs typeface="Arial"/>
              </a:rPr>
              <a:t>. </a:t>
            </a:r>
            <a:r>
              <a:rPr lang="en-GB" dirty="0">
                <a:solidFill>
                  <a:srgbClr val="005AD2">
                    <a:lumMod val="75000"/>
                  </a:srgbClr>
                </a:solidFill>
                <a:latin typeface="Arial"/>
                <a:cs typeface="Arial"/>
              </a:rPr>
              <a:t>2018;18:3-14.</a:t>
            </a:r>
            <a:endParaRPr lang="en-US" dirty="0">
              <a:solidFill>
                <a:srgbClr val="005AD2">
                  <a:lumMod val="75000"/>
                </a:srgbClr>
              </a:solidFill>
              <a:latin typeface="Arial Narrow" panose="020B0606020202030204" pitchFamily="34" charset="0"/>
            </a:endParaRPr>
          </a:p>
        </p:txBody>
      </p:sp>
      <p:sp>
        <p:nvSpPr>
          <p:cNvPr id="76" name="TextBox 10">
            <a:extLst>
              <a:ext uri="{FF2B5EF4-FFF2-40B4-BE49-F238E27FC236}">
                <a16:creationId xmlns:a16="http://schemas.microsoft.com/office/drawing/2014/main" id="{B4E6E530-69E3-44DB-8D60-ED8A14B8E5E8}"/>
              </a:ext>
            </a:extLst>
          </p:cNvPr>
          <p:cNvSpPr txBox="1"/>
          <p:nvPr/>
        </p:nvSpPr>
        <p:spPr bwMode="auto">
          <a:xfrm rot="16200000">
            <a:off x="-301012" y="3383146"/>
            <a:ext cx="22569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0"/>
              </a:spcBef>
              <a:spcAft>
                <a:spcPct val="0"/>
              </a:spcAft>
              <a:defRPr/>
            </a:pPr>
            <a:r>
              <a:rPr lang="en-US" sz="1400" kern="0" dirty="0" err="1">
                <a:solidFill>
                  <a:srgbClr val="005AD2">
                    <a:lumMod val="75000"/>
                  </a:srgbClr>
                </a:solidFill>
                <a:latin typeface="Apis For Office"/>
                <a:cs typeface="Times New Roman" panose="02020603050405020304" pitchFamily="18" charset="0"/>
              </a:rPr>
              <a:t>cAMP</a:t>
            </a:r>
            <a:r>
              <a:rPr lang="en-US" sz="1400" kern="0" dirty="0">
                <a:solidFill>
                  <a:srgbClr val="005AD2">
                    <a:lumMod val="75000"/>
                  </a:srgbClr>
                </a:solidFill>
                <a:latin typeface="Apis For Office"/>
                <a:cs typeface="Times New Roman" panose="02020603050405020304" pitchFamily="18" charset="0"/>
              </a:rPr>
              <a:t> activation (%)</a:t>
            </a:r>
          </a:p>
        </p:txBody>
      </p:sp>
      <p:graphicFrame>
        <p:nvGraphicFramePr>
          <p:cNvPr id="77" name="Chart 6">
            <a:extLst>
              <a:ext uri="{FF2B5EF4-FFF2-40B4-BE49-F238E27FC236}">
                <a16:creationId xmlns:a16="http://schemas.microsoft.com/office/drawing/2014/main" id="{509285CD-19CC-4E76-B712-F5CA222896A7}"/>
              </a:ext>
            </a:extLst>
          </p:cNvPr>
          <p:cNvGraphicFramePr/>
          <p:nvPr>
            <p:extLst>
              <p:ext uri="{D42A27DB-BD31-4B8C-83A1-F6EECF244321}">
                <p14:modId xmlns:p14="http://schemas.microsoft.com/office/powerpoint/2010/main" val="663010773"/>
              </p:ext>
            </p:extLst>
          </p:nvPr>
        </p:nvGraphicFramePr>
        <p:xfrm>
          <a:off x="865239" y="1977384"/>
          <a:ext cx="4309143" cy="3562898"/>
        </p:xfrm>
        <a:graphic>
          <a:graphicData uri="http://schemas.openxmlformats.org/drawingml/2006/chart">
            <c:chart xmlns:c="http://schemas.openxmlformats.org/drawingml/2006/chart" xmlns:r="http://schemas.openxmlformats.org/officeDocument/2006/relationships" r:id="rId3"/>
          </a:graphicData>
        </a:graphic>
      </p:graphicFrame>
      <p:sp>
        <p:nvSpPr>
          <p:cNvPr id="78" name="TextBox 7">
            <a:extLst>
              <a:ext uri="{FF2B5EF4-FFF2-40B4-BE49-F238E27FC236}">
                <a16:creationId xmlns:a16="http://schemas.microsoft.com/office/drawing/2014/main" id="{D61B9CC7-35C7-41DA-94E9-5ACB6EC4A19F}"/>
              </a:ext>
            </a:extLst>
          </p:cNvPr>
          <p:cNvSpPr txBox="1"/>
          <p:nvPr/>
        </p:nvSpPr>
        <p:spPr bwMode="auto">
          <a:xfrm>
            <a:off x="2183051" y="5394335"/>
            <a:ext cx="20723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0"/>
              </a:spcBef>
              <a:spcAft>
                <a:spcPct val="0"/>
              </a:spcAft>
              <a:defRPr/>
            </a:pPr>
            <a:r>
              <a:rPr lang="en-US" sz="1400" kern="0" dirty="0">
                <a:solidFill>
                  <a:srgbClr val="005AD2">
                    <a:lumMod val="75000"/>
                  </a:srgbClr>
                </a:solidFill>
                <a:latin typeface="Apis For Office"/>
                <a:cs typeface="Times New Roman" panose="02020603050405020304" pitchFamily="18" charset="0"/>
              </a:rPr>
              <a:t>log [Treatment] M</a:t>
            </a:r>
          </a:p>
        </p:txBody>
      </p:sp>
      <p:grpSp>
        <p:nvGrpSpPr>
          <p:cNvPr id="79" name="Group 5">
            <a:extLst>
              <a:ext uri="{FF2B5EF4-FFF2-40B4-BE49-F238E27FC236}">
                <a16:creationId xmlns:a16="http://schemas.microsoft.com/office/drawing/2014/main" id="{2C5ADCE3-F9B3-4F3B-8D82-A0B4439F96D1}"/>
              </a:ext>
            </a:extLst>
          </p:cNvPr>
          <p:cNvGrpSpPr/>
          <p:nvPr/>
        </p:nvGrpSpPr>
        <p:grpSpPr>
          <a:xfrm>
            <a:off x="4188658" y="4067575"/>
            <a:ext cx="1286304" cy="628766"/>
            <a:chOff x="3922988" y="4694864"/>
            <a:chExt cx="1286304" cy="628766"/>
          </a:xfrm>
        </p:grpSpPr>
        <p:sp>
          <p:nvSpPr>
            <p:cNvPr id="80" name="TextBox 22">
              <a:extLst>
                <a:ext uri="{FF2B5EF4-FFF2-40B4-BE49-F238E27FC236}">
                  <a16:creationId xmlns:a16="http://schemas.microsoft.com/office/drawing/2014/main" id="{948406AE-813B-41CE-8CE0-BCD1F7DA59AB}"/>
                </a:ext>
              </a:extLst>
            </p:cNvPr>
            <p:cNvSpPr txBox="1"/>
            <p:nvPr/>
          </p:nvSpPr>
          <p:spPr bwMode="auto">
            <a:xfrm>
              <a:off x="4254459" y="4694864"/>
              <a:ext cx="9548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005AD2">
                      <a:lumMod val="75000"/>
                    </a:srgbClr>
                  </a:solidFill>
                  <a:effectLst/>
                  <a:uLnTx/>
                  <a:uFillTx/>
                  <a:latin typeface="Apis For Office"/>
                </a:rPr>
                <a:t>GIP</a:t>
              </a:r>
            </a:p>
          </p:txBody>
        </p:sp>
        <p:cxnSp>
          <p:nvCxnSpPr>
            <p:cNvPr id="81" name="Straight Connector 24">
              <a:extLst>
                <a:ext uri="{FF2B5EF4-FFF2-40B4-BE49-F238E27FC236}">
                  <a16:creationId xmlns:a16="http://schemas.microsoft.com/office/drawing/2014/main" id="{0BDEAA5B-4854-432F-9379-1F29C76B2C64}"/>
                </a:ext>
              </a:extLst>
            </p:cNvPr>
            <p:cNvCxnSpPr>
              <a:cxnSpLocks/>
            </p:cNvCxnSpPr>
            <p:nvPr/>
          </p:nvCxnSpPr>
          <p:spPr>
            <a:xfrm>
              <a:off x="3922988" y="4833391"/>
              <a:ext cx="377640" cy="0"/>
            </a:xfrm>
            <a:prstGeom prst="line">
              <a:avLst/>
            </a:prstGeom>
            <a:solidFill>
              <a:srgbClr val="005AD2">
                <a:lumMod val="50000"/>
              </a:srgbClr>
            </a:solidFill>
            <a:ln w="28575" cap="flat" cmpd="sng" algn="ctr">
              <a:solidFill>
                <a:srgbClr val="CCC5BD"/>
              </a:solidFill>
              <a:prstDash val="solid"/>
              <a:miter lim="800000"/>
            </a:ln>
            <a:effectLst/>
          </p:spPr>
        </p:cxnSp>
        <p:sp>
          <p:nvSpPr>
            <p:cNvPr id="82" name="Isosceles Triangle 23">
              <a:extLst>
                <a:ext uri="{FF2B5EF4-FFF2-40B4-BE49-F238E27FC236}">
                  <a16:creationId xmlns:a16="http://schemas.microsoft.com/office/drawing/2014/main" id="{9B5D359A-F358-43D9-82A5-91AEF6FF9510}"/>
                </a:ext>
              </a:extLst>
            </p:cNvPr>
            <p:cNvSpPr/>
            <p:nvPr/>
          </p:nvSpPr>
          <p:spPr>
            <a:xfrm>
              <a:off x="4039808" y="4761391"/>
              <a:ext cx="144000" cy="144000"/>
            </a:xfrm>
            <a:prstGeom prst="triangle">
              <a:avLst/>
            </a:prstGeom>
            <a:solidFill>
              <a:srgbClr val="CCC5BD"/>
            </a:solidFill>
            <a:ln w="12700" cap="flat" cmpd="sng" algn="ctr">
              <a:solidFill>
                <a:srgbClr val="CCC5B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pis For Office"/>
                <a:ea typeface="+mn-ea"/>
                <a:cs typeface="+mn-cs"/>
              </a:endParaRPr>
            </a:p>
          </p:txBody>
        </p:sp>
        <p:sp>
          <p:nvSpPr>
            <p:cNvPr id="83" name="TextBox 30">
              <a:extLst>
                <a:ext uri="{FF2B5EF4-FFF2-40B4-BE49-F238E27FC236}">
                  <a16:creationId xmlns:a16="http://schemas.microsoft.com/office/drawing/2014/main" id="{3298424E-D4BC-41AD-9EAF-317B3D7D465F}"/>
                </a:ext>
              </a:extLst>
            </p:cNvPr>
            <p:cNvSpPr txBox="1"/>
            <p:nvPr/>
          </p:nvSpPr>
          <p:spPr bwMode="auto">
            <a:xfrm>
              <a:off x="4267430" y="5015853"/>
              <a:ext cx="623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005AD2">
                      <a:lumMod val="75000"/>
                    </a:srgbClr>
                  </a:solidFill>
                  <a:effectLst/>
                  <a:uLnTx/>
                  <a:uFillTx/>
                  <a:latin typeface="Apis For Office"/>
                </a:rPr>
                <a:t>TZP</a:t>
              </a:r>
            </a:p>
          </p:txBody>
        </p:sp>
        <p:sp>
          <p:nvSpPr>
            <p:cNvPr id="84" name="Diamond 31">
              <a:extLst>
                <a:ext uri="{FF2B5EF4-FFF2-40B4-BE49-F238E27FC236}">
                  <a16:creationId xmlns:a16="http://schemas.microsoft.com/office/drawing/2014/main" id="{ACFAE211-58E6-43A2-A974-82774FA7B2EC}"/>
                </a:ext>
              </a:extLst>
            </p:cNvPr>
            <p:cNvSpPr/>
            <p:nvPr/>
          </p:nvSpPr>
          <p:spPr>
            <a:xfrm>
              <a:off x="4039808" y="5096829"/>
              <a:ext cx="144000" cy="144000"/>
            </a:xfrm>
            <a:prstGeom prst="diamond">
              <a:avLst/>
            </a:prstGeom>
            <a:solidFill>
              <a:srgbClr val="3B97DE"/>
            </a:solidFill>
            <a:ln w="12700" cap="flat" cmpd="sng" algn="ctr">
              <a:solidFill>
                <a:srgbClr val="3B97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pis For Office"/>
                <a:ea typeface="+mn-ea"/>
                <a:cs typeface="+mn-cs"/>
              </a:endParaRPr>
            </a:p>
          </p:txBody>
        </p:sp>
        <p:cxnSp>
          <p:nvCxnSpPr>
            <p:cNvPr id="85" name="Straight Connector 32">
              <a:extLst>
                <a:ext uri="{FF2B5EF4-FFF2-40B4-BE49-F238E27FC236}">
                  <a16:creationId xmlns:a16="http://schemas.microsoft.com/office/drawing/2014/main" id="{2B999F8B-884F-44E2-8764-D3045A05B798}"/>
                </a:ext>
              </a:extLst>
            </p:cNvPr>
            <p:cNvCxnSpPr>
              <a:cxnSpLocks/>
            </p:cNvCxnSpPr>
            <p:nvPr/>
          </p:nvCxnSpPr>
          <p:spPr>
            <a:xfrm>
              <a:off x="3922988" y="5168829"/>
              <a:ext cx="377640" cy="0"/>
            </a:xfrm>
            <a:prstGeom prst="line">
              <a:avLst/>
            </a:prstGeom>
            <a:noFill/>
            <a:ln w="28575" cap="flat" cmpd="sng" algn="ctr">
              <a:solidFill>
                <a:srgbClr val="3B97DE"/>
              </a:solidFill>
              <a:prstDash val="solid"/>
              <a:miter lim="800000"/>
            </a:ln>
            <a:effectLst/>
          </p:spPr>
        </p:cxnSp>
      </p:grpSp>
      <p:sp>
        <p:nvSpPr>
          <p:cNvPr id="86" name="Freeform: Shape 87">
            <a:extLst>
              <a:ext uri="{FF2B5EF4-FFF2-40B4-BE49-F238E27FC236}">
                <a16:creationId xmlns:a16="http://schemas.microsoft.com/office/drawing/2014/main" id="{951EFB3A-70ED-4709-BFC2-DF082247E1AA}"/>
              </a:ext>
            </a:extLst>
          </p:cNvPr>
          <p:cNvSpPr/>
          <p:nvPr/>
        </p:nvSpPr>
        <p:spPr>
          <a:xfrm>
            <a:off x="1967820" y="2623151"/>
            <a:ext cx="1924818" cy="2215131"/>
          </a:xfrm>
          <a:custGeom>
            <a:avLst/>
            <a:gdLst>
              <a:gd name="connsiteX0" fmla="*/ 0 w 1744980"/>
              <a:gd name="connsiteY0" fmla="*/ 2202180 h 2213610"/>
              <a:gd name="connsiteX1" fmla="*/ 613410 w 1744980"/>
              <a:gd name="connsiteY1" fmla="*/ 2213610 h 2213610"/>
              <a:gd name="connsiteX2" fmla="*/ 1482090 w 1744980"/>
              <a:gd name="connsiteY2" fmla="*/ 125730 h 2213610"/>
              <a:gd name="connsiteX3" fmla="*/ 1744980 w 1744980"/>
              <a:gd name="connsiteY3" fmla="*/ 0 h 2213610"/>
              <a:gd name="connsiteX0" fmla="*/ 0 w 1744980"/>
              <a:gd name="connsiteY0" fmla="*/ 2202180 h 2213610"/>
              <a:gd name="connsiteX1" fmla="*/ 613410 w 1744980"/>
              <a:gd name="connsiteY1" fmla="*/ 2213610 h 2213610"/>
              <a:gd name="connsiteX2" fmla="*/ 1482090 w 1744980"/>
              <a:gd name="connsiteY2" fmla="*/ 125730 h 2213610"/>
              <a:gd name="connsiteX3" fmla="*/ 1744980 w 1744980"/>
              <a:gd name="connsiteY3" fmla="*/ 0 h 2213610"/>
              <a:gd name="connsiteX0" fmla="*/ 0 w 1744980"/>
              <a:gd name="connsiteY0" fmla="*/ 2268037 h 2279467"/>
              <a:gd name="connsiteX1" fmla="*/ 613410 w 1744980"/>
              <a:gd name="connsiteY1" fmla="*/ 2279467 h 2279467"/>
              <a:gd name="connsiteX2" fmla="*/ 1482090 w 1744980"/>
              <a:gd name="connsiteY2" fmla="*/ 191587 h 2279467"/>
              <a:gd name="connsiteX3" fmla="*/ 1744980 w 1744980"/>
              <a:gd name="connsiteY3" fmla="*/ 65857 h 2279467"/>
              <a:gd name="connsiteX0" fmla="*/ 0 w 1744980"/>
              <a:gd name="connsiteY0" fmla="*/ 2268037 h 2431192"/>
              <a:gd name="connsiteX1" fmla="*/ 613410 w 1744980"/>
              <a:gd name="connsiteY1" fmla="*/ 2279467 h 2431192"/>
              <a:gd name="connsiteX2" fmla="*/ 1482090 w 1744980"/>
              <a:gd name="connsiteY2" fmla="*/ 191587 h 2431192"/>
              <a:gd name="connsiteX3" fmla="*/ 1744980 w 1744980"/>
              <a:gd name="connsiteY3" fmla="*/ 65857 h 2431192"/>
              <a:gd name="connsiteX0" fmla="*/ 0 w 1744980"/>
              <a:gd name="connsiteY0" fmla="*/ 2268037 h 2431192"/>
              <a:gd name="connsiteX1" fmla="*/ 613410 w 1744980"/>
              <a:gd name="connsiteY1" fmla="*/ 2279467 h 2431192"/>
              <a:gd name="connsiteX2" fmla="*/ 1482090 w 1744980"/>
              <a:gd name="connsiteY2" fmla="*/ 191587 h 2431192"/>
              <a:gd name="connsiteX3" fmla="*/ 1744980 w 1744980"/>
              <a:gd name="connsiteY3" fmla="*/ 65857 h 2431192"/>
              <a:gd name="connsiteX0" fmla="*/ 0 w 1744980"/>
              <a:gd name="connsiteY0" fmla="*/ 2202180 h 2365335"/>
              <a:gd name="connsiteX1" fmla="*/ 613410 w 1744980"/>
              <a:gd name="connsiteY1" fmla="*/ 2213610 h 2365335"/>
              <a:gd name="connsiteX2" fmla="*/ 1482090 w 1744980"/>
              <a:gd name="connsiteY2" fmla="*/ 125730 h 2365335"/>
              <a:gd name="connsiteX3" fmla="*/ 1744980 w 1744980"/>
              <a:gd name="connsiteY3" fmla="*/ 0 h 2365335"/>
              <a:gd name="connsiteX0" fmla="*/ 0 w 1744980"/>
              <a:gd name="connsiteY0" fmla="*/ 2202180 h 2364488"/>
              <a:gd name="connsiteX1" fmla="*/ 613410 w 1744980"/>
              <a:gd name="connsiteY1" fmla="*/ 2213610 h 2364488"/>
              <a:gd name="connsiteX2" fmla="*/ 1489710 w 1744980"/>
              <a:gd name="connsiteY2" fmla="*/ 137160 h 2364488"/>
              <a:gd name="connsiteX3" fmla="*/ 1744980 w 1744980"/>
              <a:gd name="connsiteY3" fmla="*/ 0 h 2364488"/>
              <a:gd name="connsiteX0" fmla="*/ 0 w 1744980"/>
              <a:gd name="connsiteY0" fmla="*/ 2202347 h 2364655"/>
              <a:gd name="connsiteX1" fmla="*/ 613410 w 1744980"/>
              <a:gd name="connsiteY1" fmla="*/ 2213777 h 2364655"/>
              <a:gd name="connsiteX2" fmla="*/ 1489710 w 1744980"/>
              <a:gd name="connsiteY2" fmla="*/ 137327 h 2364655"/>
              <a:gd name="connsiteX3" fmla="*/ 1744980 w 1744980"/>
              <a:gd name="connsiteY3" fmla="*/ 167 h 2364655"/>
              <a:gd name="connsiteX0" fmla="*/ 0 w 1744980"/>
              <a:gd name="connsiteY0" fmla="*/ 2202180 h 2374646"/>
              <a:gd name="connsiteX1" fmla="*/ 613410 w 1744980"/>
              <a:gd name="connsiteY1" fmla="*/ 2213610 h 2374646"/>
              <a:gd name="connsiteX2" fmla="*/ 1744980 w 1744980"/>
              <a:gd name="connsiteY2" fmla="*/ 0 h 2374646"/>
              <a:gd name="connsiteX0" fmla="*/ 0 w 1744980"/>
              <a:gd name="connsiteY0" fmla="*/ 2202180 h 2244256"/>
              <a:gd name="connsiteX1" fmla="*/ 941070 w 1744980"/>
              <a:gd name="connsiteY1" fmla="*/ 2007870 h 2244256"/>
              <a:gd name="connsiteX2" fmla="*/ 1744980 w 1744980"/>
              <a:gd name="connsiteY2" fmla="*/ 0 h 2244256"/>
              <a:gd name="connsiteX0" fmla="*/ 0 w 1744980"/>
              <a:gd name="connsiteY0" fmla="*/ 2202180 h 2244256"/>
              <a:gd name="connsiteX1" fmla="*/ 941070 w 1744980"/>
              <a:gd name="connsiteY1" fmla="*/ 2007870 h 2244256"/>
              <a:gd name="connsiteX2" fmla="*/ 1744980 w 1744980"/>
              <a:gd name="connsiteY2" fmla="*/ 0 h 2244256"/>
              <a:gd name="connsiteX0" fmla="*/ 0 w 1744980"/>
              <a:gd name="connsiteY0" fmla="*/ 2202180 h 2246076"/>
              <a:gd name="connsiteX1" fmla="*/ 906780 w 1744980"/>
              <a:gd name="connsiteY1" fmla="*/ 2011680 h 2246076"/>
              <a:gd name="connsiteX2" fmla="*/ 1744980 w 1744980"/>
              <a:gd name="connsiteY2" fmla="*/ 0 h 2246076"/>
              <a:gd name="connsiteX0" fmla="*/ 0 w 1744980"/>
              <a:gd name="connsiteY0" fmla="*/ 2202180 h 2267991"/>
              <a:gd name="connsiteX1" fmla="*/ 887730 w 1744980"/>
              <a:gd name="connsiteY1" fmla="*/ 2053590 h 2267991"/>
              <a:gd name="connsiteX2" fmla="*/ 1744980 w 1744980"/>
              <a:gd name="connsiteY2" fmla="*/ 0 h 2267991"/>
              <a:gd name="connsiteX0" fmla="*/ 0 w 1744980"/>
              <a:gd name="connsiteY0" fmla="*/ 2202180 h 2244097"/>
              <a:gd name="connsiteX1" fmla="*/ 887730 w 1744980"/>
              <a:gd name="connsiteY1" fmla="*/ 2053590 h 2244097"/>
              <a:gd name="connsiteX2" fmla="*/ 1744980 w 1744980"/>
              <a:gd name="connsiteY2" fmla="*/ 0 h 2244097"/>
              <a:gd name="connsiteX0" fmla="*/ 0 w 1744980"/>
              <a:gd name="connsiteY0" fmla="*/ 2202180 h 2248454"/>
              <a:gd name="connsiteX1" fmla="*/ 887730 w 1744980"/>
              <a:gd name="connsiteY1" fmla="*/ 2053590 h 2248454"/>
              <a:gd name="connsiteX2" fmla="*/ 1744980 w 1744980"/>
              <a:gd name="connsiteY2" fmla="*/ 0 h 2248454"/>
              <a:gd name="connsiteX0" fmla="*/ 0 w 1744980"/>
              <a:gd name="connsiteY0" fmla="*/ 2202180 h 2235452"/>
              <a:gd name="connsiteX1" fmla="*/ 914400 w 1744980"/>
              <a:gd name="connsiteY1" fmla="*/ 2026920 h 2235452"/>
              <a:gd name="connsiteX2" fmla="*/ 1744980 w 1744980"/>
              <a:gd name="connsiteY2" fmla="*/ 0 h 2235452"/>
              <a:gd name="connsiteX0" fmla="*/ 0 w 1744980"/>
              <a:gd name="connsiteY0" fmla="*/ 2202180 h 2235452"/>
              <a:gd name="connsiteX1" fmla="*/ 914400 w 1744980"/>
              <a:gd name="connsiteY1" fmla="*/ 2026920 h 2235452"/>
              <a:gd name="connsiteX2" fmla="*/ 1744980 w 1744980"/>
              <a:gd name="connsiteY2" fmla="*/ 0 h 2235452"/>
              <a:gd name="connsiteX0" fmla="*/ 0 w 1744980"/>
              <a:gd name="connsiteY0" fmla="*/ 2202180 h 2215131"/>
              <a:gd name="connsiteX1" fmla="*/ 914400 w 1744980"/>
              <a:gd name="connsiteY1" fmla="*/ 2026920 h 2215131"/>
              <a:gd name="connsiteX2" fmla="*/ 1744980 w 1744980"/>
              <a:gd name="connsiteY2" fmla="*/ 0 h 2215131"/>
            </a:gdLst>
            <a:ahLst/>
            <a:cxnLst>
              <a:cxn ang="0">
                <a:pos x="connsiteX0" y="connsiteY0"/>
              </a:cxn>
              <a:cxn ang="0">
                <a:pos x="connsiteX1" y="connsiteY1"/>
              </a:cxn>
              <a:cxn ang="0">
                <a:pos x="connsiteX2" y="connsiteY2"/>
              </a:cxn>
            </a:cxnLst>
            <a:rect l="l" t="t" r="r" b="b"/>
            <a:pathLst>
              <a:path w="1744980" h="2215131">
                <a:moveTo>
                  <a:pt x="0" y="2202180"/>
                </a:moveTo>
                <a:cubicBezTo>
                  <a:pt x="204470" y="2152650"/>
                  <a:pt x="604520" y="2344420"/>
                  <a:pt x="914400" y="2026920"/>
                </a:cubicBezTo>
                <a:cubicBezTo>
                  <a:pt x="1224280" y="1709420"/>
                  <a:pt x="1120616" y="171609"/>
                  <a:pt x="1744980" y="0"/>
                </a:cubicBezTo>
              </a:path>
            </a:pathLst>
          </a:custGeom>
          <a:noFill/>
          <a:ln w="28575" cap="flat" cmpd="sng" algn="ctr">
            <a:solidFill>
              <a:srgbClr val="CCC5B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000000"/>
              </a:solidFill>
              <a:effectLst/>
              <a:uLnTx/>
              <a:uFillTx/>
              <a:latin typeface="Apis For Office"/>
              <a:ea typeface="+mn-ea"/>
              <a:cs typeface="+mn-cs"/>
            </a:endParaRPr>
          </a:p>
        </p:txBody>
      </p:sp>
      <p:sp>
        <p:nvSpPr>
          <p:cNvPr id="87" name="Isosceles Triangle 11">
            <a:extLst>
              <a:ext uri="{FF2B5EF4-FFF2-40B4-BE49-F238E27FC236}">
                <a16:creationId xmlns:a16="http://schemas.microsoft.com/office/drawing/2014/main" id="{38FBA62D-578B-4583-AF80-F571DBA3A777}"/>
              </a:ext>
            </a:extLst>
          </p:cNvPr>
          <p:cNvSpPr/>
          <p:nvPr/>
        </p:nvSpPr>
        <p:spPr>
          <a:xfrm>
            <a:off x="3818187" y="2619147"/>
            <a:ext cx="144000" cy="144000"/>
          </a:xfrm>
          <a:prstGeom prst="triangle">
            <a:avLst/>
          </a:prstGeom>
          <a:solidFill>
            <a:srgbClr val="CCC5BD"/>
          </a:solidFill>
          <a:ln w="12700" cap="flat" cmpd="sng" algn="ctr">
            <a:solidFill>
              <a:srgbClr val="CCC5B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FFFFFF"/>
              </a:solidFill>
              <a:effectLst/>
              <a:uLnTx/>
              <a:uFillTx/>
              <a:latin typeface="Apis For Office"/>
              <a:ea typeface="+mn-ea"/>
              <a:cs typeface="+mn-cs"/>
            </a:endParaRPr>
          </a:p>
        </p:txBody>
      </p:sp>
      <p:sp>
        <p:nvSpPr>
          <p:cNvPr id="88" name="Isosceles Triangle 12">
            <a:extLst>
              <a:ext uri="{FF2B5EF4-FFF2-40B4-BE49-F238E27FC236}">
                <a16:creationId xmlns:a16="http://schemas.microsoft.com/office/drawing/2014/main" id="{DC05E87D-E85A-4844-B2DB-089808F23DDE}"/>
              </a:ext>
            </a:extLst>
          </p:cNvPr>
          <p:cNvSpPr/>
          <p:nvPr/>
        </p:nvSpPr>
        <p:spPr>
          <a:xfrm>
            <a:off x="3625628" y="2529367"/>
            <a:ext cx="144000" cy="144000"/>
          </a:xfrm>
          <a:prstGeom prst="triangle">
            <a:avLst/>
          </a:prstGeom>
          <a:solidFill>
            <a:srgbClr val="CCC5BD"/>
          </a:solidFill>
          <a:ln w="12700" cap="flat" cmpd="sng" algn="ctr">
            <a:solidFill>
              <a:srgbClr val="CCC5B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FFFFFF"/>
              </a:solidFill>
              <a:effectLst/>
              <a:uLnTx/>
              <a:uFillTx/>
              <a:latin typeface="Apis For Office"/>
              <a:ea typeface="+mn-ea"/>
              <a:cs typeface="+mn-cs"/>
            </a:endParaRPr>
          </a:p>
        </p:txBody>
      </p:sp>
      <p:sp>
        <p:nvSpPr>
          <p:cNvPr id="89" name="Isosceles Triangle 13">
            <a:extLst>
              <a:ext uri="{FF2B5EF4-FFF2-40B4-BE49-F238E27FC236}">
                <a16:creationId xmlns:a16="http://schemas.microsoft.com/office/drawing/2014/main" id="{3529B6D1-F0DA-4B2A-A158-B816FDC02D4B}"/>
              </a:ext>
            </a:extLst>
          </p:cNvPr>
          <p:cNvSpPr/>
          <p:nvPr/>
        </p:nvSpPr>
        <p:spPr>
          <a:xfrm>
            <a:off x="3422428" y="2877347"/>
            <a:ext cx="144000" cy="144000"/>
          </a:xfrm>
          <a:prstGeom prst="triangle">
            <a:avLst/>
          </a:prstGeom>
          <a:solidFill>
            <a:srgbClr val="CCC5BD"/>
          </a:solidFill>
          <a:ln w="12700" cap="flat" cmpd="sng" algn="ctr">
            <a:solidFill>
              <a:srgbClr val="CCC5B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FFFFFF"/>
              </a:solidFill>
              <a:effectLst/>
              <a:uLnTx/>
              <a:uFillTx/>
              <a:latin typeface="Apis For Office"/>
              <a:ea typeface="+mn-ea"/>
              <a:cs typeface="+mn-cs"/>
            </a:endParaRPr>
          </a:p>
        </p:txBody>
      </p:sp>
      <p:sp>
        <p:nvSpPr>
          <p:cNvPr id="90" name="Isosceles Triangle 15">
            <a:extLst>
              <a:ext uri="{FF2B5EF4-FFF2-40B4-BE49-F238E27FC236}">
                <a16:creationId xmlns:a16="http://schemas.microsoft.com/office/drawing/2014/main" id="{08E4976F-B2A5-4599-BF99-20128930374E}"/>
              </a:ext>
            </a:extLst>
          </p:cNvPr>
          <p:cNvSpPr/>
          <p:nvPr/>
        </p:nvSpPr>
        <p:spPr>
          <a:xfrm>
            <a:off x="2995708" y="4375947"/>
            <a:ext cx="144000" cy="144000"/>
          </a:xfrm>
          <a:prstGeom prst="triangle">
            <a:avLst/>
          </a:prstGeom>
          <a:solidFill>
            <a:srgbClr val="CCC5BD"/>
          </a:solidFill>
          <a:ln w="12700" cap="flat" cmpd="sng" algn="ctr">
            <a:solidFill>
              <a:srgbClr val="CCC5B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FFFFFF"/>
              </a:solidFill>
              <a:effectLst/>
              <a:uLnTx/>
              <a:uFillTx/>
              <a:latin typeface="Apis For Office"/>
              <a:ea typeface="+mn-ea"/>
              <a:cs typeface="+mn-cs"/>
            </a:endParaRPr>
          </a:p>
        </p:txBody>
      </p:sp>
      <p:sp>
        <p:nvSpPr>
          <p:cNvPr id="91" name="Isosceles Triangle 16">
            <a:extLst>
              <a:ext uri="{FF2B5EF4-FFF2-40B4-BE49-F238E27FC236}">
                <a16:creationId xmlns:a16="http://schemas.microsoft.com/office/drawing/2014/main" id="{63730416-E1A0-4A15-991F-ACE79D72CCC8}"/>
              </a:ext>
            </a:extLst>
          </p:cNvPr>
          <p:cNvSpPr/>
          <p:nvPr/>
        </p:nvSpPr>
        <p:spPr>
          <a:xfrm>
            <a:off x="2800128" y="4685827"/>
            <a:ext cx="144000" cy="144000"/>
          </a:xfrm>
          <a:prstGeom prst="triangle">
            <a:avLst/>
          </a:prstGeom>
          <a:solidFill>
            <a:srgbClr val="CCC5BD"/>
          </a:solidFill>
          <a:ln w="12700" cap="flat" cmpd="sng" algn="ctr">
            <a:solidFill>
              <a:srgbClr val="CCC5B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FFFFFF"/>
              </a:solidFill>
              <a:effectLst/>
              <a:uLnTx/>
              <a:uFillTx/>
              <a:latin typeface="Apis For Office"/>
              <a:ea typeface="+mn-ea"/>
              <a:cs typeface="+mn-cs"/>
            </a:endParaRPr>
          </a:p>
        </p:txBody>
      </p:sp>
      <p:sp>
        <p:nvSpPr>
          <p:cNvPr id="92" name="Isosceles Triangle 17">
            <a:extLst>
              <a:ext uri="{FF2B5EF4-FFF2-40B4-BE49-F238E27FC236}">
                <a16:creationId xmlns:a16="http://schemas.microsoft.com/office/drawing/2014/main" id="{CA776249-F97E-493B-8714-B705AA387E76}"/>
              </a:ext>
            </a:extLst>
          </p:cNvPr>
          <p:cNvSpPr/>
          <p:nvPr/>
        </p:nvSpPr>
        <p:spPr>
          <a:xfrm>
            <a:off x="2502948" y="4749327"/>
            <a:ext cx="144000" cy="144000"/>
          </a:xfrm>
          <a:prstGeom prst="triangle">
            <a:avLst/>
          </a:prstGeom>
          <a:solidFill>
            <a:srgbClr val="CCC5BD"/>
          </a:solidFill>
          <a:ln w="12700" cap="flat" cmpd="sng" algn="ctr">
            <a:solidFill>
              <a:srgbClr val="CCC5B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FFFFFF"/>
              </a:solidFill>
              <a:effectLst/>
              <a:uLnTx/>
              <a:uFillTx/>
              <a:latin typeface="Apis For Office"/>
              <a:ea typeface="+mn-ea"/>
              <a:cs typeface="+mn-cs"/>
            </a:endParaRPr>
          </a:p>
        </p:txBody>
      </p:sp>
      <p:sp>
        <p:nvSpPr>
          <p:cNvPr id="93" name="Isosceles Triangle 18">
            <a:extLst>
              <a:ext uri="{FF2B5EF4-FFF2-40B4-BE49-F238E27FC236}">
                <a16:creationId xmlns:a16="http://schemas.microsoft.com/office/drawing/2014/main" id="{B2FC0803-C025-4740-98DC-0EF6CB09F489}"/>
              </a:ext>
            </a:extLst>
          </p:cNvPr>
          <p:cNvSpPr/>
          <p:nvPr/>
        </p:nvSpPr>
        <p:spPr>
          <a:xfrm>
            <a:off x="2297208" y="4756947"/>
            <a:ext cx="144000" cy="144000"/>
          </a:xfrm>
          <a:prstGeom prst="triangle">
            <a:avLst/>
          </a:prstGeom>
          <a:solidFill>
            <a:srgbClr val="CCC5BD"/>
          </a:solidFill>
          <a:ln w="12700" cap="flat" cmpd="sng" algn="ctr">
            <a:solidFill>
              <a:srgbClr val="CCC5B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FFFFFF"/>
              </a:solidFill>
              <a:effectLst/>
              <a:uLnTx/>
              <a:uFillTx/>
              <a:latin typeface="Apis For Office"/>
              <a:ea typeface="+mn-ea"/>
              <a:cs typeface="+mn-cs"/>
            </a:endParaRPr>
          </a:p>
        </p:txBody>
      </p:sp>
      <p:sp>
        <p:nvSpPr>
          <p:cNvPr id="94" name="Isosceles Triangle 19">
            <a:extLst>
              <a:ext uri="{FF2B5EF4-FFF2-40B4-BE49-F238E27FC236}">
                <a16:creationId xmlns:a16="http://schemas.microsoft.com/office/drawing/2014/main" id="{9A33B677-36A1-4E08-83C1-27250391BD51}"/>
              </a:ext>
            </a:extLst>
          </p:cNvPr>
          <p:cNvSpPr/>
          <p:nvPr/>
        </p:nvSpPr>
        <p:spPr>
          <a:xfrm>
            <a:off x="2106708" y="4756947"/>
            <a:ext cx="144000" cy="144000"/>
          </a:xfrm>
          <a:prstGeom prst="triangle">
            <a:avLst/>
          </a:prstGeom>
          <a:solidFill>
            <a:srgbClr val="CCC5BD"/>
          </a:solidFill>
          <a:ln w="12700" cap="flat" cmpd="sng" algn="ctr">
            <a:solidFill>
              <a:srgbClr val="CCC5B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FFFFFF"/>
              </a:solidFill>
              <a:effectLst/>
              <a:uLnTx/>
              <a:uFillTx/>
              <a:latin typeface="Apis For Office"/>
              <a:ea typeface="+mn-ea"/>
              <a:cs typeface="+mn-cs"/>
            </a:endParaRPr>
          </a:p>
        </p:txBody>
      </p:sp>
      <p:sp>
        <p:nvSpPr>
          <p:cNvPr id="95" name="Isosceles Triangle 20">
            <a:extLst>
              <a:ext uri="{FF2B5EF4-FFF2-40B4-BE49-F238E27FC236}">
                <a16:creationId xmlns:a16="http://schemas.microsoft.com/office/drawing/2014/main" id="{EE176665-CAB1-4D00-A189-1CCD90D8DCB3}"/>
              </a:ext>
            </a:extLst>
          </p:cNvPr>
          <p:cNvSpPr/>
          <p:nvPr/>
        </p:nvSpPr>
        <p:spPr>
          <a:xfrm>
            <a:off x="1908588" y="4756947"/>
            <a:ext cx="144000" cy="144000"/>
          </a:xfrm>
          <a:prstGeom prst="triangle">
            <a:avLst/>
          </a:prstGeom>
          <a:solidFill>
            <a:srgbClr val="CCC5BD"/>
          </a:solidFill>
          <a:ln w="12700" cap="flat" cmpd="sng" algn="ctr">
            <a:solidFill>
              <a:srgbClr val="CCC5B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FFFFFF"/>
              </a:solidFill>
              <a:effectLst/>
              <a:uLnTx/>
              <a:uFillTx/>
              <a:latin typeface="Apis For Office"/>
              <a:ea typeface="+mn-ea"/>
              <a:cs typeface="+mn-cs"/>
            </a:endParaRPr>
          </a:p>
        </p:txBody>
      </p:sp>
      <p:sp>
        <p:nvSpPr>
          <p:cNvPr id="96" name="Isosceles Triangle 66">
            <a:extLst>
              <a:ext uri="{FF2B5EF4-FFF2-40B4-BE49-F238E27FC236}">
                <a16:creationId xmlns:a16="http://schemas.microsoft.com/office/drawing/2014/main" id="{EA535353-B055-45D6-B1DD-E3191F139565}"/>
              </a:ext>
            </a:extLst>
          </p:cNvPr>
          <p:cNvSpPr/>
          <p:nvPr/>
        </p:nvSpPr>
        <p:spPr>
          <a:xfrm>
            <a:off x="3219228" y="3704834"/>
            <a:ext cx="144000" cy="144000"/>
          </a:xfrm>
          <a:prstGeom prst="triangle">
            <a:avLst/>
          </a:prstGeom>
          <a:solidFill>
            <a:srgbClr val="CCC5BD"/>
          </a:solidFill>
          <a:ln w="12700" cap="flat" cmpd="sng" algn="ctr">
            <a:solidFill>
              <a:srgbClr val="CCC5B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FFFFFF"/>
              </a:solidFill>
              <a:effectLst/>
              <a:uLnTx/>
              <a:uFillTx/>
              <a:latin typeface="Apis For Office"/>
              <a:ea typeface="+mn-ea"/>
              <a:cs typeface="+mn-cs"/>
            </a:endParaRPr>
          </a:p>
        </p:txBody>
      </p:sp>
      <p:sp>
        <p:nvSpPr>
          <p:cNvPr id="97" name="Diamond 73">
            <a:extLst>
              <a:ext uri="{FF2B5EF4-FFF2-40B4-BE49-F238E27FC236}">
                <a16:creationId xmlns:a16="http://schemas.microsoft.com/office/drawing/2014/main" id="{6FA08032-C164-46AB-8813-F1D0EABBEF4B}"/>
              </a:ext>
            </a:extLst>
          </p:cNvPr>
          <p:cNvSpPr/>
          <p:nvPr/>
        </p:nvSpPr>
        <p:spPr>
          <a:xfrm>
            <a:off x="2019661" y="4753920"/>
            <a:ext cx="144000" cy="144000"/>
          </a:xfrm>
          <a:prstGeom prst="diamond">
            <a:avLst/>
          </a:prstGeom>
          <a:solidFill>
            <a:srgbClr val="3B97DE"/>
          </a:solidFill>
          <a:ln w="12700" cap="flat" cmpd="sng" algn="ctr">
            <a:solidFill>
              <a:srgbClr val="3B97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pis For Office"/>
              <a:ea typeface="+mn-ea"/>
              <a:cs typeface="+mn-cs"/>
            </a:endParaRPr>
          </a:p>
        </p:txBody>
      </p:sp>
      <p:sp>
        <p:nvSpPr>
          <p:cNvPr id="98" name="Freeform: Shape 77">
            <a:extLst>
              <a:ext uri="{FF2B5EF4-FFF2-40B4-BE49-F238E27FC236}">
                <a16:creationId xmlns:a16="http://schemas.microsoft.com/office/drawing/2014/main" id="{04BDB2F2-B223-41DD-8E24-BFD3EC85D231}"/>
              </a:ext>
            </a:extLst>
          </p:cNvPr>
          <p:cNvSpPr/>
          <p:nvPr/>
        </p:nvSpPr>
        <p:spPr>
          <a:xfrm>
            <a:off x="2058278" y="2532370"/>
            <a:ext cx="2049011" cy="2326812"/>
          </a:xfrm>
          <a:custGeom>
            <a:avLst/>
            <a:gdLst>
              <a:gd name="connsiteX0" fmla="*/ 0 w 1760220"/>
              <a:gd name="connsiteY0" fmla="*/ 2274570 h 2274570"/>
              <a:gd name="connsiteX1" fmla="*/ 396240 w 1760220"/>
              <a:gd name="connsiteY1" fmla="*/ 2274570 h 2274570"/>
              <a:gd name="connsiteX2" fmla="*/ 579120 w 1760220"/>
              <a:gd name="connsiteY2" fmla="*/ 2240280 h 2274570"/>
              <a:gd name="connsiteX3" fmla="*/ 754380 w 1760220"/>
              <a:gd name="connsiteY3" fmla="*/ 2034540 h 2274570"/>
              <a:gd name="connsiteX4" fmla="*/ 1257300 w 1760220"/>
              <a:gd name="connsiteY4" fmla="*/ 140970 h 2274570"/>
              <a:gd name="connsiteX5" fmla="*/ 1760220 w 1760220"/>
              <a:gd name="connsiteY5" fmla="*/ 0 h 2274570"/>
              <a:gd name="connsiteX0" fmla="*/ 0 w 1760220"/>
              <a:gd name="connsiteY0" fmla="*/ 2316648 h 2316648"/>
              <a:gd name="connsiteX1" fmla="*/ 396240 w 1760220"/>
              <a:gd name="connsiteY1" fmla="*/ 2316648 h 2316648"/>
              <a:gd name="connsiteX2" fmla="*/ 579120 w 1760220"/>
              <a:gd name="connsiteY2" fmla="*/ 2282358 h 2316648"/>
              <a:gd name="connsiteX3" fmla="*/ 754380 w 1760220"/>
              <a:gd name="connsiteY3" fmla="*/ 2076618 h 2316648"/>
              <a:gd name="connsiteX4" fmla="*/ 1257300 w 1760220"/>
              <a:gd name="connsiteY4" fmla="*/ 183048 h 2316648"/>
              <a:gd name="connsiteX5" fmla="*/ 1760220 w 1760220"/>
              <a:gd name="connsiteY5" fmla="*/ 42078 h 2316648"/>
              <a:gd name="connsiteX0" fmla="*/ 0 w 1760220"/>
              <a:gd name="connsiteY0" fmla="*/ 2316648 h 2316648"/>
              <a:gd name="connsiteX1" fmla="*/ 396240 w 1760220"/>
              <a:gd name="connsiteY1" fmla="*/ 2316648 h 2316648"/>
              <a:gd name="connsiteX2" fmla="*/ 579120 w 1760220"/>
              <a:gd name="connsiteY2" fmla="*/ 2282358 h 2316648"/>
              <a:gd name="connsiteX3" fmla="*/ 754380 w 1760220"/>
              <a:gd name="connsiteY3" fmla="*/ 2076618 h 2316648"/>
              <a:gd name="connsiteX4" fmla="*/ 1257300 w 1760220"/>
              <a:gd name="connsiteY4" fmla="*/ 183048 h 2316648"/>
              <a:gd name="connsiteX5" fmla="*/ 1760220 w 1760220"/>
              <a:gd name="connsiteY5" fmla="*/ 42078 h 2316648"/>
              <a:gd name="connsiteX0" fmla="*/ 0 w 1760220"/>
              <a:gd name="connsiteY0" fmla="*/ 2316648 h 2316648"/>
              <a:gd name="connsiteX1" fmla="*/ 396240 w 1760220"/>
              <a:gd name="connsiteY1" fmla="*/ 2316648 h 2316648"/>
              <a:gd name="connsiteX2" fmla="*/ 579120 w 1760220"/>
              <a:gd name="connsiteY2" fmla="*/ 2282358 h 2316648"/>
              <a:gd name="connsiteX3" fmla="*/ 754380 w 1760220"/>
              <a:gd name="connsiteY3" fmla="*/ 2076618 h 2316648"/>
              <a:gd name="connsiteX4" fmla="*/ 1257300 w 1760220"/>
              <a:gd name="connsiteY4" fmla="*/ 183048 h 2316648"/>
              <a:gd name="connsiteX5" fmla="*/ 1760220 w 1760220"/>
              <a:gd name="connsiteY5" fmla="*/ 42078 h 2316648"/>
              <a:gd name="connsiteX0" fmla="*/ 0 w 1760220"/>
              <a:gd name="connsiteY0" fmla="*/ 2316648 h 2316648"/>
              <a:gd name="connsiteX1" fmla="*/ 396240 w 1760220"/>
              <a:gd name="connsiteY1" fmla="*/ 2316648 h 2316648"/>
              <a:gd name="connsiteX2" fmla="*/ 754380 w 1760220"/>
              <a:gd name="connsiteY2" fmla="*/ 2076618 h 2316648"/>
              <a:gd name="connsiteX3" fmla="*/ 1257300 w 1760220"/>
              <a:gd name="connsiteY3" fmla="*/ 183048 h 2316648"/>
              <a:gd name="connsiteX4" fmla="*/ 1760220 w 1760220"/>
              <a:gd name="connsiteY4" fmla="*/ 42078 h 2316648"/>
              <a:gd name="connsiteX0" fmla="*/ 0 w 1760220"/>
              <a:gd name="connsiteY0" fmla="*/ 2316648 h 2334428"/>
              <a:gd name="connsiteX1" fmla="*/ 396240 w 1760220"/>
              <a:gd name="connsiteY1" fmla="*/ 2316648 h 2334428"/>
              <a:gd name="connsiteX2" fmla="*/ 754380 w 1760220"/>
              <a:gd name="connsiteY2" fmla="*/ 2076618 h 2334428"/>
              <a:gd name="connsiteX3" fmla="*/ 1257300 w 1760220"/>
              <a:gd name="connsiteY3" fmla="*/ 183048 h 2334428"/>
              <a:gd name="connsiteX4" fmla="*/ 1760220 w 1760220"/>
              <a:gd name="connsiteY4" fmla="*/ 42078 h 2334428"/>
              <a:gd name="connsiteX0" fmla="*/ 0 w 1760220"/>
              <a:gd name="connsiteY0" fmla="*/ 2316648 h 2316648"/>
              <a:gd name="connsiteX1" fmla="*/ 754380 w 1760220"/>
              <a:gd name="connsiteY1" fmla="*/ 2076618 h 2316648"/>
              <a:gd name="connsiteX2" fmla="*/ 1257300 w 1760220"/>
              <a:gd name="connsiteY2" fmla="*/ 183048 h 2316648"/>
              <a:gd name="connsiteX3" fmla="*/ 1760220 w 1760220"/>
              <a:gd name="connsiteY3" fmla="*/ 42078 h 2316648"/>
              <a:gd name="connsiteX0" fmla="*/ 0 w 1760220"/>
              <a:gd name="connsiteY0" fmla="*/ 2316382 h 2316382"/>
              <a:gd name="connsiteX1" fmla="*/ 754380 w 1760220"/>
              <a:gd name="connsiteY1" fmla="*/ 2072542 h 2316382"/>
              <a:gd name="connsiteX2" fmla="*/ 1257300 w 1760220"/>
              <a:gd name="connsiteY2" fmla="*/ 182782 h 2316382"/>
              <a:gd name="connsiteX3" fmla="*/ 1760220 w 1760220"/>
              <a:gd name="connsiteY3" fmla="*/ 41812 h 2316382"/>
              <a:gd name="connsiteX0" fmla="*/ 0 w 1760220"/>
              <a:gd name="connsiteY0" fmla="*/ 2316382 h 2316382"/>
              <a:gd name="connsiteX1" fmla="*/ 754380 w 1760220"/>
              <a:gd name="connsiteY1" fmla="*/ 2072542 h 2316382"/>
              <a:gd name="connsiteX2" fmla="*/ 1257300 w 1760220"/>
              <a:gd name="connsiteY2" fmla="*/ 182782 h 2316382"/>
              <a:gd name="connsiteX3" fmla="*/ 1760220 w 1760220"/>
              <a:gd name="connsiteY3" fmla="*/ 41812 h 2316382"/>
              <a:gd name="connsiteX0" fmla="*/ 0 w 1760220"/>
              <a:gd name="connsiteY0" fmla="*/ 2274570 h 2274570"/>
              <a:gd name="connsiteX1" fmla="*/ 754380 w 1760220"/>
              <a:gd name="connsiteY1" fmla="*/ 2030730 h 2274570"/>
              <a:gd name="connsiteX2" fmla="*/ 1257300 w 1760220"/>
              <a:gd name="connsiteY2" fmla="*/ 140970 h 2274570"/>
              <a:gd name="connsiteX3" fmla="*/ 1760220 w 1760220"/>
              <a:gd name="connsiteY3" fmla="*/ 0 h 2274570"/>
              <a:gd name="connsiteX0" fmla="*/ 0 w 1760220"/>
              <a:gd name="connsiteY0" fmla="*/ 2279656 h 2279656"/>
              <a:gd name="connsiteX1" fmla="*/ 754380 w 1760220"/>
              <a:gd name="connsiteY1" fmla="*/ 2035816 h 2279656"/>
              <a:gd name="connsiteX2" fmla="*/ 1257300 w 1760220"/>
              <a:gd name="connsiteY2" fmla="*/ 146056 h 2279656"/>
              <a:gd name="connsiteX3" fmla="*/ 1760220 w 1760220"/>
              <a:gd name="connsiteY3" fmla="*/ 5086 h 2279656"/>
              <a:gd name="connsiteX0" fmla="*/ 0 w 1760220"/>
              <a:gd name="connsiteY0" fmla="*/ 2279656 h 2303051"/>
              <a:gd name="connsiteX1" fmla="*/ 754380 w 1760220"/>
              <a:gd name="connsiteY1" fmla="*/ 2035816 h 2303051"/>
              <a:gd name="connsiteX2" fmla="*/ 1257300 w 1760220"/>
              <a:gd name="connsiteY2" fmla="*/ 146056 h 2303051"/>
              <a:gd name="connsiteX3" fmla="*/ 1760220 w 1760220"/>
              <a:gd name="connsiteY3" fmla="*/ 5086 h 2303051"/>
              <a:gd name="connsiteX0" fmla="*/ 0 w 1760220"/>
              <a:gd name="connsiteY0" fmla="*/ 2296692 h 2320087"/>
              <a:gd name="connsiteX1" fmla="*/ 754380 w 1760220"/>
              <a:gd name="connsiteY1" fmla="*/ 2052852 h 2320087"/>
              <a:gd name="connsiteX2" fmla="*/ 1257300 w 1760220"/>
              <a:gd name="connsiteY2" fmla="*/ 163092 h 2320087"/>
              <a:gd name="connsiteX3" fmla="*/ 1760220 w 1760220"/>
              <a:gd name="connsiteY3" fmla="*/ 22122 h 2320087"/>
              <a:gd name="connsiteX0" fmla="*/ 0 w 1760220"/>
              <a:gd name="connsiteY0" fmla="*/ 2274570 h 2277121"/>
              <a:gd name="connsiteX1" fmla="*/ 754380 w 1760220"/>
              <a:gd name="connsiteY1" fmla="*/ 2030730 h 2277121"/>
              <a:gd name="connsiteX2" fmla="*/ 1760220 w 1760220"/>
              <a:gd name="connsiteY2" fmla="*/ 0 h 2277121"/>
              <a:gd name="connsiteX0" fmla="*/ 0 w 1760220"/>
              <a:gd name="connsiteY0" fmla="*/ 2289873 h 2292424"/>
              <a:gd name="connsiteX1" fmla="*/ 754380 w 1760220"/>
              <a:gd name="connsiteY1" fmla="*/ 2046033 h 2292424"/>
              <a:gd name="connsiteX2" fmla="*/ 1760220 w 1760220"/>
              <a:gd name="connsiteY2" fmla="*/ 15303 h 2292424"/>
              <a:gd name="connsiteX0" fmla="*/ 0 w 1760220"/>
              <a:gd name="connsiteY0" fmla="*/ 2278517 h 2280434"/>
              <a:gd name="connsiteX1" fmla="*/ 754380 w 1760220"/>
              <a:gd name="connsiteY1" fmla="*/ 2034677 h 2280434"/>
              <a:gd name="connsiteX2" fmla="*/ 1760220 w 1760220"/>
              <a:gd name="connsiteY2" fmla="*/ 15377 h 2280434"/>
              <a:gd name="connsiteX0" fmla="*/ 0 w 1760220"/>
              <a:gd name="connsiteY0" fmla="*/ 2269881 h 2271798"/>
              <a:gd name="connsiteX1" fmla="*/ 754380 w 1760220"/>
              <a:gd name="connsiteY1" fmla="*/ 2026041 h 2271798"/>
              <a:gd name="connsiteX2" fmla="*/ 1760220 w 1760220"/>
              <a:gd name="connsiteY2" fmla="*/ 6741 h 2271798"/>
              <a:gd name="connsiteX0" fmla="*/ 0 w 1760220"/>
              <a:gd name="connsiteY0" fmla="*/ 2269894 h 2270231"/>
              <a:gd name="connsiteX1" fmla="*/ 742950 w 1760220"/>
              <a:gd name="connsiteY1" fmla="*/ 2022244 h 2270231"/>
              <a:gd name="connsiteX2" fmla="*/ 1760220 w 1760220"/>
              <a:gd name="connsiteY2" fmla="*/ 6754 h 2270231"/>
              <a:gd name="connsiteX0" fmla="*/ 0 w 1760220"/>
              <a:gd name="connsiteY0" fmla="*/ 2269787 h 2269787"/>
              <a:gd name="connsiteX1" fmla="*/ 742950 w 1760220"/>
              <a:gd name="connsiteY1" fmla="*/ 2022137 h 2269787"/>
              <a:gd name="connsiteX2" fmla="*/ 1760220 w 1760220"/>
              <a:gd name="connsiteY2" fmla="*/ 6647 h 2269787"/>
              <a:gd name="connsiteX0" fmla="*/ 0 w 1760220"/>
              <a:gd name="connsiteY0" fmla="*/ 2269555 h 2291728"/>
              <a:gd name="connsiteX1" fmla="*/ 697230 w 1760220"/>
              <a:gd name="connsiteY1" fmla="*/ 2090485 h 2291728"/>
              <a:gd name="connsiteX2" fmla="*/ 1760220 w 1760220"/>
              <a:gd name="connsiteY2" fmla="*/ 6415 h 2291728"/>
              <a:gd name="connsiteX0" fmla="*/ 0 w 1760220"/>
              <a:gd name="connsiteY0" fmla="*/ 2269555 h 2311345"/>
              <a:gd name="connsiteX1" fmla="*/ 697230 w 1760220"/>
              <a:gd name="connsiteY1" fmla="*/ 2090485 h 2311345"/>
              <a:gd name="connsiteX2" fmla="*/ 1760220 w 1760220"/>
              <a:gd name="connsiteY2" fmla="*/ 6415 h 2311345"/>
              <a:gd name="connsiteX0" fmla="*/ 0 w 1760220"/>
              <a:gd name="connsiteY0" fmla="*/ 2269555 h 2311345"/>
              <a:gd name="connsiteX1" fmla="*/ 697230 w 1760220"/>
              <a:gd name="connsiteY1" fmla="*/ 2090485 h 2311345"/>
              <a:gd name="connsiteX2" fmla="*/ 1760220 w 1760220"/>
              <a:gd name="connsiteY2" fmla="*/ 6415 h 2311345"/>
              <a:gd name="connsiteX0" fmla="*/ 42891 w 1803111"/>
              <a:gd name="connsiteY0" fmla="*/ 2269555 h 2295786"/>
              <a:gd name="connsiteX1" fmla="*/ 740121 w 1803111"/>
              <a:gd name="connsiteY1" fmla="*/ 2090485 h 2295786"/>
              <a:gd name="connsiteX2" fmla="*/ 1803111 w 1803111"/>
              <a:gd name="connsiteY2" fmla="*/ 6415 h 2295786"/>
            </a:gdLst>
            <a:ahLst/>
            <a:cxnLst>
              <a:cxn ang="0">
                <a:pos x="connsiteX0" y="connsiteY0"/>
              </a:cxn>
              <a:cxn ang="0">
                <a:pos x="connsiteX1" y="connsiteY1"/>
              </a:cxn>
              <a:cxn ang="0">
                <a:pos x="connsiteX2" y="connsiteY2"/>
              </a:cxn>
            </a:cxnLst>
            <a:rect l="l" t="t" r="r" b="b"/>
            <a:pathLst>
              <a:path w="1803111" h="2295786">
                <a:moveTo>
                  <a:pt x="42891" y="2269555"/>
                </a:moveTo>
                <a:cubicBezTo>
                  <a:pt x="-158087" y="2230979"/>
                  <a:pt x="393411" y="2437195"/>
                  <a:pt x="740121" y="2090485"/>
                </a:cubicBezTo>
                <a:cubicBezTo>
                  <a:pt x="1086831" y="1743775"/>
                  <a:pt x="911571" y="-122966"/>
                  <a:pt x="1803111" y="6415"/>
                </a:cubicBezTo>
              </a:path>
            </a:pathLst>
          </a:custGeom>
          <a:noFill/>
          <a:ln w="28575" cap="flat" cmpd="sng" algn="ctr">
            <a:solidFill>
              <a:srgbClr val="3B97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000000"/>
              </a:solidFill>
              <a:effectLst/>
              <a:uLnTx/>
              <a:uFillTx/>
              <a:latin typeface="Apis For Office"/>
              <a:ea typeface="+mn-ea"/>
              <a:cs typeface="+mn-cs"/>
            </a:endParaRPr>
          </a:p>
        </p:txBody>
      </p:sp>
      <p:sp>
        <p:nvSpPr>
          <p:cNvPr id="99" name="Diamond 78">
            <a:extLst>
              <a:ext uri="{FF2B5EF4-FFF2-40B4-BE49-F238E27FC236}">
                <a16:creationId xmlns:a16="http://schemas.microsoft.com/office/drawing/2014/main" id="{A6D946C7-9820-438F-A149-64CAAF1BC383}"/>
              </a:ext>
            </a:extLst>
          </p:cNvPr>
          <p:cNvSpPr/>
          <p:nvPr/>
        </p:nvSpPr>
        <p:spPr>
          <a:xfrm>
            <a:off x="3877143" y="2437693"/>
            <a:ext cx="144000" cy="144000"/>
          </a:xfrm>
          <a:prstGeom prst="diamond">
            <a:avLst/>
          </a:prstGeom>
          <a:solidFill>
            <a:srgbClr val="3B97DE"/>
          </a:solidFill>
          <a:ln w="12700" cap="flat" cmpd="sng" algn="ctr">
            <a:solidFill>
              <a:srgbClr val="3B97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pis For Office"/>
              <a:ea typeface="+mn-ea"/>
              <a:cs typeface="+mn-cs"/>
            </a:endParaRPr>
          </a:p>
        </p:txBody>
      </p:sp>
      <p:sp>
        <p:nvSpPr>
          <p:cNvPr id="100" name="Diamond 79">
            <a:extLst>
              <a:ext uri="{FF2B5EF4-FFF2-40B4-BE49-F238E27FC236}">
                <a16:creationId xmlns:a16="http://schemas.microsoft.com/office/drawing/2014/main" id="{DBD899AF-6C90-49DC-99E8-2E1E306F8AEA}"/>
              </a:ext>
            </a:extLst>
          </p:cNvPr>
          <p:cNvSpPr/>
          <p:nvPr/>
        </p:nvSpPr>
        <p:spPr>
          <a:xfrm>
            <a:off x="3503795" y="2666947"/>
            <a:ext cx="144000" cy="144000"/>
          </a:xfrm>
          <a:prstGeom prst="diamond">
            <a:avLst/>
          </a:prstGeom>
          <a:solidFill>
            <a:srgbClr val="3B97DE"/>
          </a:solidFill>
          <a:ln w="12700" cap="flat" cmpd="sng" algn="ctr">
            <a:solidFill>
              <a:srgbClr val="3B97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pis For Office"/>
              <a:ea typeface="+mn-ea"/>
              <a:cs typeface="+mn-cs"/>
            </a:endParaRPr>
          </a:p>
        </p:txBody>
      </p:sp>
      <p:sp>
        <p:nvSpPr>
          <p:cNvPr id="101" name="Diamond 80">
            <a:extLst>
              <a:ext uri="{FF2B5EF4-FFF2-40B4-BE49-F238E27FC236}">
                <a16:creationId xmlns:a16="http://schemas.microsoft.com/office/drawing/2014/main" id="{73FBF7A7-84F2-47E6-A717-0279697F8308}"/>
              </a:ext>
            </a:extLst>
          </p:cNvPr>
          <p:cNvSpPr/>
          <p:nvPr/>
        </p:nvSpPr>
        <p:spPr>
          <a:xfrm>
            <a:off x="3256451" y="3078581"/>
            <a:ext cx="144000" cy="144000"/>
          </a:xfrm>
          <a:prstGeom prst="diamond">
            <a:avLst/>
          </a:prstGeom>
          <a:solidFill>
            <a:srgbClr val="3B97DE"/>
          </a:solidFill>
          <a:ln w="12700" cap="flat" cmpd="sng" algn="ctr">
            <a:solidFill>
              <a:srgbClr val="3B97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pis For Office"/>
              <a:ea typeface="+mn-ea"/>
              <a:cs typeface="+mn-cs"/>
            </a:endParaRPr>
          </a:p>
        </p:txBody>
      </p:sp>
      <p:sp>
        <p:nvSpPr>
          <p:cNvPr id="102" name="Diamond 81">
            <a:extLst>
              <a:ext uri="{FF2B5EF4-FFF2-40B4-BE49-F238E27FC236}">
                <a16:creationId xmlns:a16="http://schemas.microsoft.com/office/drawing/2014/main" id="{649E31D7-C8AB-40FB-9408-DAA6F223230F}"/>
              </a:ext>
            </a:extLst>
          </p:cNvPr>
          <p:cNvSpPr/>
          <p:nvPr/>
        </p:nvSpPr>
        <p:spPr>
          <a:xfrm>
            <a:off x="3056738" y="4061462"/>
            <a:ext cx="144000" cy="144000"/>
          </a:xfrm>
          <a:prstGeom prst="diamond">
            <a:avLst/>
          </a:prstGeom>
          <a:solidFill>
            <a:srgbClr val="3B97DE"/>
          </a:solidFill>
          <a:ln w="12700" cap="flat" cmpd="sng" algn="ctr">
            <a:solidFill>
              <a:srgbClr val="3B97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pis For Office"/>
              <a:ea typeface="+mn-ea"/>
              <a:cs typeface="+mn-cs"/>
            </a:endParaRPr>
          </a:p>
        </p:txBody>
      </p:sp>
      <p:sp>
        <p:nvSpPr>
          <p:cNvPr id="103" name="Diamond 82">
            <a:extLst>
              <a:ext uri="{FF2B5EF4-FFF2-40B4-BE49-F238E27FC236}">
                <a16:creationId xmlns:a16="http://schemas.microsoft.com/office/drawing/2014/main" id="{291EC8F4-CF0B-41BA-BB42-67FE64CAF94F}"/>
              </a:ext>
            </a:extLst>
          </p:cNvPr>
          <p:cNvSpPr/>
          <p:nvPr/>
        </p:nvSpPr>
        <p:spPr>
          <a:xfrm>
            <a:off x="2824687" y="4496745"/>
            <a:ext cx="144000" cy="144000"/>
          </a:xfrm>
          <a:prstGeom prst="diamond">
            <a:avLst/>
          </a:prstGeom>
          <a:solidFill>
            <a:srgbClr val="3B97DE"/>
          </a:solidFill>
          <a:ln w="12700" cap="flat" cmpd="sng" algn="ctr">
            <a:solidFill>
              <a:srgbClr val="3B97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pis For Office"/>
              <a:ea typeface="+mn-ea"/>
              <a:cs typeface="+mn-cs"/>
            </a:endParaRPr>
          </a:p>
        </p:txBody>
      </p:sp>
      <p:sp>
        <p:nvSpPr>
          <p:cNvPr id="104" name="Diamond 83">
            <a:extLst>
              <a:ext uri="{FF2B5EF4-FFF2-40B4-BE49-F238E27FC236}">
                <a16:creationId xmlns:a16="http://schemas.microsoft.com/office/drawing/2014/main" id="{0F52D03B-F914-4F63-AAE9-B8D2776EFD94}"/>
              </a:ext>
            </a:extLst>
          </p:cNvPr>
          <p:cNvSpPr/>
          <p:nvPr/>
        </p:nvSpPr>
        <p:spPr>
          <a:xfrm>
            <a:off x="2681177" y="4741855"/>
            <a:ext cx="144000" cy="144000"/>
          </a:xfrm>
          <a:prstGeom prst="diamond">
            <a:avLst/>
          </a:prstGeom>
          <a:solidFill>
            <a:srgbClr val="3B97DE"/>
          </a:solidFill>
          <a:ln w="12700" cap="flat" cmpd="sng" algn="ctr">
            <a:solidFill>
              <a:srgbClr val="3B97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pis For Office"/>
              <a:ea typeface="+mn-ea"/>
              <a:cs typeface="+mn-cs"/>
            </a:endParaRPr>
          </a:p>
        </p:txBody>
      </p:sp>
      <p:sp>
        <p:nvSpPr>
          <p:cNvPr id="105" name="Diamond 84">
            <a:extLst>
              <a:ext uri="{FF2B5EF4-FFF2-40B4-BE49-F238E27FC236}">
                <a16:creationId xmlns:a16="http://schemas.microsoft.com/office/drawing/2014/main" id="{CCCA107A-AA75-4D56-AFAA-C9D3130C3E31}"/>
              </a:ext>
            </a:extLst>
          </p:cNvPr>
          <p:cNvSpPr/>
          <p:nvPr/>
        </p:nvSpPr>
        <p:spPr>
          <a:xfrm>
            <a:off x="2213817" y="4753920"/>
            <a:ext cx="144000" cy="144000"/>
          </a:xfrm>
          <a:prstGeom prst="diamond">
            <a:avLst/>
          </a:prstGeom>
          <a:solidFill>
            <a:srgbClr val="3B97DE"/>
          </a:solidFill>
          <a:ln w="12700" cap="flat" cmpd="sng" algn="ctr">
            <a:solidFill>
              <a:srgbClr val="3B97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pis For Office"/>
              <a:ea typeface="+mn-ea"/>
              <a:cs typeface="+mn-cs"/>
            </a:endParaRPr>
          </a:p>
        </p:txBody>
      </p:sp>
      <p:sp>
        <p:nvSpPr>
          <p:cNvPr id="106" name="Diamond 85">
            <a:extLst>
              <a:ext uri="{FF2B5EF4-FFF2-40B4-BE49-F238E27FC236}">
                <a16:creationId xmlns:a16="http://schemas.microsoft.com/office/drawing/2014/main" id="{15ACB311-4E51-43AE-8B3C-A872F64FA955}"/>
              </a:ext>
            </a:extLst>
          </p:cNvPr>
          <p:cNvSpPr/>
          <p:nvPr/>
        </p:nvSpPr>
        <p:spPr>
          <a:xfrm>
            <a:off x="2411937" y="4753920"/>
            <a:ext cx="144000" cy="144000"/>
          </a:xfrm>
          <a:prstGeom prst="diamond">
            <a:avLst/>
          </a:prstGeom>
          <a:solidFill>
            <a:srgbClr val="3B97DE"/>
          </a:solidFill>
          <a:ln w="12700" cap="flat" cmpd="sng" algn="ctr">
            <a:solidFill>
              <a:srgbClr val="3B97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pis For Office"/>
              <a:ea typeface="+mn-ea"/>
              <a:cs typeface="+mn-cs"/>
            </a:endParaRPr>
          </a:p>
        </p:txBody>
      </p:sp>
      <p:sp>
        <p:nvSpPr>
          <p:cNvPr id="107" name="TextBox 92">
            <a:extLst>
              <a:ext uri="{FF2B5EF4-FFF2-40B4-BE49-F238E27FC236}">
                <a16:creationId xmlns:a16="http://schemas.microsoft.com/office/drawing/2014/main" id="{4F81FCCB-A513-46A8-9036-010023BF0187}"/>
              </a:ext>
            </a:extLst>
          </p:cNvPr>
          <p:cNvSpPr txBox="1"/>
          <p:nvPr/>
        </p:nvSpPr>
        <p:spPr bwMode="auto">
          <a:xfrm>
            <a:off x="1605169" y="1899889"/>
            <a:ext cx="34434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r>
              <a:rPr lang="en-GB" sz="1600" b="1" kern="0" dirty="0">
                <a:solidFill>
                  <a:srgbClr val="005AD2">
                    <a:lumMod val="75000"/>
                  </a:srgbClr>
                </a:solidFill>
                <a:latin typeface="Apis For Office"/>
              </a:rPr>
              <a:t>GIP Receptor</a:t>
            </a:r>
          </a:p>
        </p:txBody>
      </p:sp>
      <p:sp>
        <p:nvSpPr>
          <p:cNvPr id="108" name="TextBox 93">
            <a:extLst>
              <a:ext uri="{FF2B5EF4-FFF2-40B4-BE49-F238E27FC236}">
                <a16:creationId xmlns:a16="http://schemas.microsoft.com/office/drawing/2014/main" id="{EFEBF87E-697D-4CD8-841D-A46F0983D00B}"/>
              </a:ext>
            </a:extLst>
          </p:cNvPr>
          <p:cNvSpPr txBox="1"/>
          <p:nvPr/>
        </p:nvSpPr>
        <p:spPr bwMode="auto">
          <a:xfrm rot="16200000">
            <a:off x="5022312" y="3383146"/>
            <a:ext cx="22569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defRPr/>
            </a:pPr>
            <a:r>
              <a:rPr lang="en-US" sz="1400" kern="0">
                <a:solidFill>
                  <a:srgbClr val="005AD2">
                    <a:lumMod val="75000"/>
                  </a:srgbClr>
                </a:solidFill>
                <a:latin typeface="Apis For Office"/>
                <a:cs typeface="Times New Roman" panose="02020603050405020304" pitchFamily="18" charset="0"/>
              </a:rPr>
              <a:t>cAMP activation (%)</a:t>
            </a:r>
          </a:p>
        </p:txBody>
      </p:sp>
      <p:graphicFrame>
        <p:nvGraphicFramePr>
          <p:cNvPr id="109" name="Chart 95">
            <a:extLst>
              <a:ext uri="{FF2B5EF4-FFF2-40B4-BE49-F238E27FC236}">
                <a16:creationId xmlns:a16="http://schemas.microsoft.com/office/drawing/2014/main" id="{04E3DC6C-D9E5-4CF3-A616-C9A515A2E343}"/>
              </a:ext>
            </a:extLst>
          </p:cNvPr>
          <p:cNvGraphicFramePr/>
          <p:nvPr>
            <p:extLst>
              <p:ext uri="{D42A27DB-BD31-4B8C-83A1-F6EECF244321}">
                <p14:modId xmlns:p14="http://schemas.microsoft.com/office/powerpoint/2010/main" val="1715918408"/>
              </p:ext>
            </p:extLst>
          </p:nvPr>
        </p:nvGraphicFramePr>
        <p:xfrm>
          <a:off x="6246769" y="1977384"/>
          <a:ext cx="4250939" cy="3562898"/>
        </p:xfrm>
        <a:graphic>
          <a:graphicData uri="http://schemas.openxmlformats.org/drawingml/2006/chart">
            <c:chart xmlns:c="http://schemas.openxmlformats.org/drawingml/2006/chart" xmlns:r="http://schemas.openxmlformats.org/officeDocument/2006/relationships" r:id="rId4"/>
          </a:graphicData>
        </a:graphic>
      </p:graphicFrame>
      <p:sp>
        <p:nvSpPr>
          <p:cNvPr id="110" name="TextBox 96">
            <a:extLst>
              <a:ext uri="{FF2B5EF4-FFF2-40B4-BE49-F238E27FC236}">
                <a16:creationId xmlns:a16="http://schemas.microsoft.com/office/drawing/2014/main" id="{FA209C4B-D316-414F-802E-1713219A70AF}"/>
              </a:ext>
            </a:extLst>
          </p:cNvPr>
          <p:cNvSpPr txBox="1"/>
          <p:nvPr/>
        </p:nvSpPr>
        <p:spPr bwMode="auto">
          <a:xfrm>
            <a:off x="7480039" y="5452711"/>
            <a:ext cx="20723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0"/>
              </a:spcBef>
              <a:spcAft>
                <a:spcPct val="0"/>
              </a:spcAft>
              <a:defRPr/>
            </a:pPr>
            <a:r>
              <a:rPr lang="en-US" sz="1400" kern="0">
                <a:solidFill>
                  <a:srgbClr val="005AD2">
                    <a:lumMod val="75000"/>
                  </a:srgbClr>
                </a:solidFill>
                <a:latin typeface="Apis For Office"/>
                <a:cs typeface="Times New Roman" panose="02020603050405020304" pitchFamily="18" charset="0"/>
              </a:rPr>
              <a:t>log [Treatment] M</a:t>
            </a:r>
          </a:p>
        </p:txBody>
      </p:sp>
      <p:sp>
        <p:nvSpPr>
          <p:cNvPr id="111" name="TextBox 129">
            <a:extLst>
              <a:ext uri="{FF2B5EF4-FFF2-40B4-BE49-F238E27FC236}">
                <a16:creationId xmlns:a16="http://schemas.microsoft.com/office/drawing/2014/main" id="{D64589FE-161D-4EF1-AC6E-D54E55517AB1}"/>
              </a:ext>
            </a:extLst>
          </p:cNvPr>
          <p:cNvSpPr txBox="1"/>
          <p:nvPr/>
        </p:nvSpPr>
        <p:spPr bwMode="auto">
          <a:xfrm>
            <a:off x="6924744" y="1899889"/>
            <a:ext cx="32574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r>
              <a:rPr lang="en-GB" sz="1600" b="1" kern="0">
                <a:solidFill>
                  <a:srgbClr val="005AD2">
                    <a:lumMod val="75000"/>
                  </a:srgbClr>
                </a:solidFill>
                <a:latin typeface="Apis For Office"/>
              </a:rPr>
              <a:t>GLP-1 Receptor</a:t>
            </a:r>
          </a:p>
        </p:txBody>
      </p:sp>
      <p:sp>
        <p:nvSpPr>
          <p:cNvPr id="112" name="Freeform: Shape 160">
            <a:extLst>
              <a:ext uri="{FF2B5EF4-FFF2-40B4-BE49-F238E27FC236}">
                <a16:creationId xmlns:a16="http://schemas.microsoft.com/office/drawing/2014/main" id="{0EBFB300-3BF8-4A9E-801B-8A1F43B3E484}"/>
              </a:ext>
            </a:extLst>
          </p:cNvPr>
          <p:cNvSpPr/>
          <p:nvPr/>
        </p:nvSpPr>
        <p:spPr>
          <a:xfrm>
            <a:off x="7646994" y="2672244"/>
            <a:ext cx="1930400" cy="2140537"/>
          </a:xfrm>
          <a:custGeom>
            <a:avLst/>
            <a:gdLst>
              <a:gd name="connsiteX0" fmla="*/ 0 w 1930400"/>
              <a:gd name="connsiteY0" fmla="*/ 2128520 h 2128520"/>
              <a:gd name="connsiteX1" fmla="*/ 406400 w 1930400"/>
              <a:gd name="connsiteY1" fmla="*/ 2087880 h 2128520"/>
              <a:gd name="connsiteX2" fmla="*/ 1930400 w 1930400"/>
              <a:gd name="connsiteY2" fmla="*/ 0 h 2128520"/>
              <a:gd name="connsiteX0" fmla="*/ 0 w 1930400"/>
              <a:gd name="connsiteY0" fmla="*/ 2128520 h 2128520"/>
              <a:gd name="connsiteX1" fmla="*/ 406400 w 1930400"/>
              <a:gd name="connsiteY1" fmla="*/ 2087880 h 2128520"/>
              <a:gd name="connsiteX2" fmla="*/ 1930400 w 1930400"/>
              <a:gd name="connsiteY2" fmla="*/ 0 h 2128520"/>
              <a:gd name="connsiteX0" fmla="*/ 0 w 1930400"/>
              <a:gd name="connsiteY0" fmla="*/ 2128520 h 2253485"/>
              <a:gd name="connsiteX1" fmla="*/ 406400 w 1930400"/>
              <a:gd name="connsiteY1" fmla="*/ 2087880 h 2253485"/>
              <a:gd name="connsiteX2" fmla="*/ 1930400 w 1930400"/>
              <a:gd name="connsiteY2" fmla="*/ 0 h 2253485"/>
              <a:gd name="connsiteX0" fmla="*/ 0 w 1930400"/>
              <a:gd name="connsiteY0" fmla="*/ 2128520 h 2253485"/>
              <a:gd name="connsiteX1" fmla="*/ 406400 w 1930400"/>
              <a:gd name="connsiteY1" fmla="*/ 2087880 h 2253485"/>
              <a:gd name="connsiteX2" fmla="*/ 1930400 w 1930400"/>
              <a:gd name="connsiteY2" fmla="*/ 0 h 2253485"/>
              <a:gd name="connsiteX0" fmla="*/ 0 w 1930400"/>
              <a:gd name="connsiteY0" fmla="*/ 2128520 h 2128520"/>
              <a:gd name="connsiteX1" fmla="*/ 762000 w 1930400"/>
              <a:gd name="connsiteY1" fmla="*/ 1798320 h 2128520"/>
              <a:gd name="connsiteX2" fmla="*/ 1930400 w 1930400"/>
              <a:gd name="connsiteY2" fmla="*/ 0 h 2128520"/>
              <a:gd name="connsiteX0" fmla="*/ 0 w 1930400"/>
              <a:gd name="connsiteY0" fmla="*/ 2128520 h 2128520"/>
              <a:gd name="connsiteX1" fmla="*/ 706120 w 1930400"/>
              <a:gd name="connsiteY1" fmla="*/ 1732280 h 2128520"/>
              <a:gd name="connsiteX2" fmla="*/ 1930400 w 1930400"/>
              <a:gd name="connsiteY2" fmla="*/ 0 h 2128520"/>
              <a:gd name="connsiteX0" fmla="*/ 0 w 1930400"/>
              <a:gd name="connsiteY0" fmla="*/ 2128520 h 2128520"/>
              <a:gd name="connsiteX1" fmla="*/ 706120 w 1930400"/>
              <a:gd name="connsiteY1" fmla="*/ 1732280 h 2128520"/>
              <a:gd name="connsiteX2" fmla="*/ 1930400 w 1930400"/>
              <a:gd name="connsiteY2" fmla="*/ 0 h 2128520"/>
              <a:gd name="connsiteX0" fmla="*/ 0 w 1930400"/>
              <a:gd name="connsiteY0" fmla="*/ 2138151 h 2138151"/>
              <a:gd name="connsiteX1" fmla="*/ 706120 w 1930400"/>
              <a:gd name="connsiteY1" fmla="*/ 1741911 h 2138151"/>
              <a:gd name="connsiteX2" fmla="*/ 1930400 w 1930400"/>
              <a:gd name="connsiteY2" fmla="*/ 9631 h 2138151"/>
              <a:gd name="connsiteX0" fmla="*/ 0 w 1930400"/>
              <a:gd name="connsiteY0" fmla="*/ 2140351 h 2140351"/>
              <a:gd name="connsiteX1" fmla="*/ 889000 w 1930400"/>
              <a:gd name="connsiteY1" fmla="*/ 1449471 h 2140351"/>
              <a:gd name="connsiteX2" fmla="*/ 1930400 w 1930400"/>
              <a:gd name="connsiteY2" fmla="*/ 11831 h 2140351"/>
              <a:gd name="connsiteX0" fmla="*/ 0 w 1930400"/>
              <a:gd name="connsiteY0" fmla="*/ 2140397 h 2140397"/>
              <a:gd name="connsiteX1" fmla="*/ 889000 w 1930400"/>
              <a:gd name="connsiteY1" fmla="*/ 1449517 h 2140397"/>
              <a:gd name="connsiteX2" fmla="*/ 1930400 w 1930400"/>
              <a:gd name="connsiteY2" fmla="*/ 11877 h 2140397"/>
              <a:gd name="connsiteX0" fmla="*/ 0 w 1930400"/>
              <a:gd name="connsiteY0" fmla="*/ 2140490 h 2140490"/>
              <a:gd name="connsiteX1" fmla="*/ 889000 w 1930400"/>
              <a:gd name="connsiteY1" fmla="*/ 1449610 h 2140490"/>
              <a:gd name="connsiteX2" fmla="*/ 1930400 w 1930400"/>
              <a:gd name="connsiteY2" fmla="*/ 11970 h 2140490"/>
              <a:gd name="connsiteX0" fmla="*/ 0 w 1930400"/>
              <a:gd name="connsiteY0" fmla="*/ 2140537 h 2140537"/>
              <a:gd name="connsiteX1" fmla="*/ 863600 w 1930400"/>
              <a:gd name="connsiteY1" fmla="*/ 1444577 h 2140537"/>
              <a:gd name="connsiteX2" fmla="*/ 1930400 w 1930400"/>
              <a:gd name="connsiteY2" fmla="*/ 12017 h 2140537"/>
              <a:gd name="connsiteX0" fmla="*/ 0 w 1930400"/>
              <a:gd name="connsiteY0" fmla="*/ 2140537 h 2140537"/>
              <a:gd name="connsiteX1" fmla="*/ 863600 w 1930400"/>
              <a:gd name="connsiteY1" fmla="*/ 1444577 h 2140537"/>
              <a:gd name="connsiteX2" fmla="*/ 1930400 w 1930400"/>
              <a:gd name="connsiteY2" fmla="*/ 12017 h 2140537"/>
            </a:gdLst>
            <a:ahLst/>
            <a:cxnLst>
              <a:cxn ang="0">
                <a:pos x="connsiteX0" y="connsiteY0"/>
              </a:cxn>
              <a:cxn ang="0">
                <a:pos x="connsiteX1" y="connsiteY1"/>
              </a:cxn>
              <a:cxn ang="0">
                <a:pos x="connsiteX2" y="connsiteY2"/>
              </a:cxn>
            </a:cxnLst>
            <a:rect l="l" t="t" r="r" b="b"/>
            <a:pathLst>
              <a:path w="1930400" h="2140537">
                <a:moveTo>
                  <a:pt x="0" y="2140537"/>
                </a:moveTo>
                <a:cubicBezTo>
                  <a:pt x="643467" y="2116830"/>
                  <a:pt x="658707" y="1860290"/>
                  <a:pt x="863600" y="1444577"/>
                </a:cubicBezTo>
                <a:cubicBezTo>
                  <a:pt x="1068493" y="1028864"/>
                  <a:pt x="1219200" y="-130223"/>
                  <a:pt x="1930400" y="12017"/>
                </a:cubicBezTo>
              </a:path>
            </a:pathLst>
          </a:custGeom>
          <a:noFill/>
          <a:ln w="28575" cap="flat" cmpd="sng" algn="ctr">
            <a:solidFill>
              <a:srgbClr val="00196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000000"/>
              </a:solidFill>
              <a:effectLst/>
              <a:uLnTx/>
              <a:uFillTx/>
              <a:latin typeface="Apis For Office"/>
              <a:ea typeface="+mn-ea"/>
              <a:cs typeface="+mn-cs"/>
            </a:endParaRPr>
          </a:p>
        </p:txBody>
      </p:sp>
      <p:sp>
        <p:nvSpPr>
          <p:cNvPr id="113" name="Oval 132">
            <a:extLst>
              <a:ext uri="{FF2B5EF4-FFF2-40B4-BE49-F238E27FC236}">
                <a16:creationId xmlns:a16="http://schemas.microsoft.com/office/drawing/2014/main" id="{3F86ED66-EF85-44DB-A344-2E4EA61FA461}"/>
              </a:ext>
            </a:extLst>
          </p:cNvPr>
          <p:cNvSpPr/>
          <p:nvPr/>
        </p:nvSpPr>
        <p:spPr>
          <a:xfrm>
            <a:off x="9502710" y="2633311"/>
            <a:ext cx="144000" cy="144000"/>
          </a:xfrm>
          <a:prstGeom prst="ellipse">
            <a:avLst/>
          </a:prstGeom>
          <a:solidFill>
            <a:srgbClr val="001965"/>
          </a:solidFill>
          <a:ln w="12700" cap="flat" cmpd="sng" algn="ctr">
            <a:solidFill>
              <a:srgbClr val="00196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pis For Office"/>
              <a:ea typeface="+mn-ea"/>
              <a:cs typeface="+mn-cs"/>
            </a:endParaRPr>
          </a:p>
        </p:txBody>
      </p:sp>
      <p:sp>
        <p:nvSpPr>
          <p:cNvPr id="114" name="Oval 138">
            <a:extLst>
              <a:ext uri="{FF2B5EF4-FFF2-40B4-BE49-F238E27FC236}">
                <a16:creationId xmlns:a16="http://schemas.microsoft.com/office/drawing/2014/main" id="{E470DB14-6D60-41ED-90E1-D3AB939CDFDE}"/>
              </a:ext>
            </a:extLst>
          </p:cNvPr>
          <p:cNvSpPr/>
          <p:nvPr/>
        </p:nvSpPr>
        <p:spPr>
          <a:xfrm>
            <a:off x="9329990" y="2582511"/>
            <a:ext cx="144000" cy="144000"/>
          </a:xfrm>
          <a:prstGeom prst="ellipse">
            <a:avLst/>
          </a:prstGeom>
          <a:solidFill>
            <a:srgbClr val="001965"/>
          </a:solidFill>
          <a:ln w="12700" cap="flat" cmpd="sng" algn="ctr">
            <a:solidFill>
              <a:srgbClr val="00196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pis For Office"/>
              <a:ea typeface="+mn-ea"/>
              <a:cs typeface="+mn-cs"/>
            </a:endParaRPr>
          </a:p>
        </p:txBody>
      </p:sp>
      <p:sp>
        <p:nvSpPr>
          <p:cNvPr id="115" name="Oval 139">
            <a:extLst>
              <a:ext uri="{FF2B5EF4-FFF2-40B4-BE49-F238E27FC236}">
                <a16:creationId xmlns:a16="http://schemas.microsoft.com/office/drawing/2014/main" id="{0E69A7AF-6021-4157-9B0D-021C9721B5C7}"/>
              </a:ext>
            </a:extLst>
          </p:cNvPr>
          <p:cNvSpPr/>
          <p:nvPr/>
        </p:nvSpPr>
        <p:spPr>
          <a:xfrm>
            <a:off x="9116630" y="2628231"/>
            <a:ext cx="144000" cy="144000"/>
          </a:xfrm>
          <a:prstGeom prst="ellipse">
            <a:avLst/>
          </a:prstGeom>
          <a:solidFill>
            <a:srgbClr val="001965"/>
          </a:solidFill>
          <a:ln w="12700" cap="flat" cmpd="sng" algn="ctr">
            <a:solidFill>
              <a:srgbClr val="00196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pis For Office"/>
              <a:ea typeface="+mn-ea"/>
              <a:cs typeface="+mn-cs"/>
            </a:endParaRPr>
          </a:p>
        </p:txBody>
      </p:sp>
      <p:sp>
        <p:nvSpPr>
          <p:cNvPr id="116" name="Oval 140">
            <a:extLst>
              <a:ext uri="{FF2B5EF4-FFF2-40B4-BE49-F238E27FC236}">
                <a16:creationId xmlns:a16="http://schemas.microsoft.com/office/drawing/2014/main" id="{DB8C2931-2075-49AB-ABF3-0D81CA839EE8}"/>
              </a:ext>
            </a:extLst>
          </p:cNvPr>
          <p:cNvSpPr/>
          <p:nvPr/>
        </p:nvSpPr>
        <p:spPr>
          <a:xfrm>
            <a:off x="8933750" y="2861911"/>
            <a:ext cx="144000" cy="144000"/>
          </a:xfrm>
          <a:prstGeom prst="ellipse">
            <a:avLst/>
          </a:prstGeom>
          <a:solidFill>
            <a:srgbClr val="001965"/>
          </a:solidFill>
          <a:ln w="12700" cap="flat" cmpd="sng" algn="ctr">
            <a:solidFill>
              <a:srgbClr val="00196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pis For Office"/>
              <a:ea typeface="+mn-ea"/>
              <a:cs typeface="+mn-cs"/>
            </a:endParaRPr>
          </a:p>
        </p:txBody>
      </p:sp>
      <p:sp>
        <p:nvSpPr>
          <p:cNvPr id="117" name="Oval 141">
            <a:extLst>
              <a:ext uri="{FF2B5EF4-FFF2-40B4-BE49-F238E27FC236}">
                <a16:creationId xmlns:a16="http://schemas.microsoft.com/office/drawing/2014/main" id="{FF61F261-B647-48E4-AD56-54BFDCD17C97}"/>
              </a:ext>
            </a:extLst>
          </p:cNvPr>
          <p:cNvSpPr/>
          <p:nvPr/>
        </p:nvSpPr>
        <p:spPr>
          <a:xfrm>
            <a:off x="8720390" y="3319111"/>
            <a:ext cx="144000" cy="144000"/>
          </a:xfrm>
          <a:prstGeom prst="ellipse">
            <a:avLst/>
          </a:prstGeom>
          <a:solidFill>
            <a:srgbClr val="001965"/>
          </a:solidFill>
          <a:ln w="12700" cap="flat" cmpd="sng" algn="ctr">
            <a:solidFill>
              <a:srgbClr val="00196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pis For Office"/>
              <a:ea typeface="+mn-ea"/>
              <a:cs typeface="+mn-cs"/>
            </a:endParaRPr>
          </a:p>
        </p:txBody>
      </p:sp>
      <p:sp>
        <p:nvSpPr>
          <p:cNvPr id="118" name="Oval 142">
            <a:extLst>
              <a:ext uri="{FF2B5EF4-FFF2-40B4-BE49-F238E27FC236}">
                <a16:creationId xmlns:a16="http://schemas.microsoft.com/office/drawing/2014/main" id="{7AC61F66-25FF-4353-B063-56B400018DD7}"/>
              </a:ext>
            </a:extLst>
          </p:cNvPr>
          <p:cNvSpPr/>
          <p:nvPr/>
        </p:nvSpPr>
        <p:spPr>
          <a:xfrm>
            <a:off x="8552750" y="3771231"/>
            <a:ext cx="144000" cy="144000"/>
          </a:xfrm>
          <a:prstGeom prst="ellipse">
            <a:avLst/>
          </a:prstGeom>
          <a:solidFill>
            <a:srgbClr val="001965"/>
          </a:solidFill>
          <a:ln w="12700" cap="flat" cmpd="sng" algn="ctr">
            <a:solidFill>
              <a:srgbClr val="00196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pis For Office"/>
              <a:ea typeface="+mn-ea"/>
              <a:cs typeface="+mn-cs"/>
            </a:endParaRPr>
          </a:p>
        </p:txBody>
      </p:sp>
      <p:sp>
        <p:nvSpPr>
          <p:cNvPr id="119" name="Oval 143">
            <a:extLst>
              <a:ext uri="{FF2B5EF4-FFF2-40B4-BE49-F238E27FC236}">
                <a16:creationId xmlns:a16="http://schemas.microsoft.com/office/drawing/2014/main" id="{ABB51E31-DD87-40E2-89A3-E68081A42FA3}"/>
              </a:ext>
            </a:extLst>
          </p:cNvPr>
          <p:cNvSpPr/>
          <p:nvPr/>
        </p:nvSpPr>
        <p:spPr>
          <a:xfrm>
            <a:off x="8349550" y="4192871"/>
            <a:ext cx="144000" cy="144000"/>
          </a:xfrm>
          <a:prstGeom prst="ellipse">
            <a:avLst/>
          </a:prstGeom>
          <a:solidFill>
            <a:srgbClr val="001965"/>
          </a:solidFill>
          <a:ln w="12700" cap="flat" cmpd="sng" algn="ctr">
            <a:solidFill>
              <a:srgbClr val="00196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pis For Office"/>
              <a:ea typeface="+mn-ea"/>
              <a:cs typeface="+mn-cs"/>
            </a:endParaRPr>
          </a:p>
        </p:txBody>
      </p:sp>
      <p:sp>
        <p:nvSpPr>
          <p:cNvPr id="120" name="Oval 144">
            <a:extLst>
              <a:ext uri="{FF2B5EF4-FFF2-40B4-BE49-F238E27FC236}">
                <a16:creationId xmlns:a16="http://schemas.microsoft.com/office/drawing/2014/main" id="{8448F88C-E8EA-4A5A-865C-99D635BF6F14}"/>
              </a:ext>
            </a:extLst>
          </p:cNvPr>
          <p:cNvSpPr/>
          <p:nvPr/>
        </p:nvSpPr>
        <p:spPr>
          <a:xfrm>
            <a:off x="8166670" y="4523071"/>
            <a:ext cx="144000" cy="144000"/>
          </a:xfrm>
          <a:prstGeom prst="ellipse">
            <a:avLst/>
          </a:prstGeom>
          <a:solidFill>
            <a:srgbClr val="001965"/>
          </a:solidFill>
          <a:ln w="12700" cap="flat" cmpd="sng" algn="ctr">
            <a:solidFill>
              <a:srgbClr val="00196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pis For Office"/>
              <a:ea typeface="+mn-ea"/>
              <a:cs typeface="+mn-cs"/>
            </a:endParaRPr>
          </a:p>
        </p:txBody>
      </p:sp>
      <p:sp>
        <p:nvSpPr>
          <p:cNvPr id="121" name="Oval 145">
            <a:extLst>
              <a:ext uri="{FF2B5EF4-FFF2-40B4-BE49-F238E27FC236}">
                <a16:creationId xmlns:a16="http://schemas.microsoft.com/office/drawing/2014/main" id="{E6FCF911-5500-4C17-83DD-79D63F00FCA4}"/>
              </a:ext>
            </a:extLst>
          </p:cNvPr>
          <p:cNvSpPr/>
          <p:nvPr/>
        </p:nvSpPr>
        <p:spPr>
          <a:xfrm>
            <a:off x="7963470" y="4695791"/>
            <a:ext cx="144000" cy="144000"/>
          </a:xfrm>
          <a:prstGeom prst="ellipse">
            <a:avLst/>
          </a:prstGeom>
          <a:solidFill>
            <a:srgbClr val="001965"/>
          </a:solidFill>
          <a:ln w="12700" cap="flat" cmpd="sng" algn="ctr">
            <a:solidFill>
              <a:srgbClr val="00196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pis For Office"/>
              <a:ea typeface="+mn-ea"/>
              <a:cs typeface="+mn-cs"/>
            </a:endParaRPr>
          </a:p>
        </p:txBody>
      </p:sp>
      <p:sp>
        <p:nvSpPr>
          <p:cNvPr id="122" name="Oval 146">
            <a:extLst>
              <a:ext uri="{FF2B5EF4-FFF2-40B4-BE49-F238E27FC236}">
                <a16:creationId xmlns:a16="http://schemas.microsoft.com/office/drawing/2014/main" id="{50C04F27-8A8A-489E-8064-9D1BD793FCAA}"/>
              </a:ext>
            </a:extLst>
          </p:cNvPr>
          <p:cNvSpPr/>
          <p:nvPr/>
        </p:nvSpPr>
        <p:spPr>
          <a:xfrm>
            <a:off x="7795830" y="4751671"/>
            <a:ext cx="144000" cy="144000"/>
          </a:xfrm>
          <a:prstGeom prst="ellipse">
            <a:avLst/>
          </a:prstGeom>
          <a:solidFill>
            <a:srgbClr val="001965"/>
          </a:solidFill>
          <a:ln w="12700" cap="flat" cmpd="sng" algn="ctr">
            <a:solidFill>
              <a:srgbClr val="00196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pis For Office"/>
              <a:ea typeface="+mn-ea"/>
              <a:cs typeface="+mn-cs"/>
            </a:endParaRPr>
          </a:p>
        </p:txBody>
      </p:sp>
      <p:sp>
        <p:nvSpPr>
          <p:cNvPr id="123" name="Oval 147">
            <a:extLst>
              <a:ext uri="{FF2B5EF4-FFF2-40B4-BE49-F238E27FC236}">
                <a16:creationId xmlns:a16="http://schemas.microsoft.com/office/drawing/2014/main" id="{A651EEDB-7F9F-43FF-8453-260B69CB6D64}"/>
              </a:ext>
            </a:extLst>
          </p:cNvPr>
          <p:cNvSpPr/>
          <p:nvPr/>
        </p:nvSpPr>
        <p:spPr>
          <a:xfrm>
            <a:off x="7587550" y="4741511"/>
            <a:ext cx="144000" cy="144000"/>
          </a:xfrm>
          <a:prstGeom prst="ellipse">
            <a:avLst/>
          </a:prstGeom>
          <a:solidFill>
            <a:srgbClr val="001965"/>
          </a:solidFill>
          <a:ln w="12700" cap="flat" cmpd="sng" algn="ctr">
            <a:solidFill>
              <a:srgbClr val="00196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pis For Office"/>
              <a:ea typeface="+mn-ea"/>
              <a:cs typeface="+mn-cs"/>
            </a:endParaRPr>
          </a:p>
        </p:txBody>
      </p:sp>
      <p:sp>
        <p:nvSpPr>
          <p:cNvPr id="124" name="Diamond 148">
            <a:extLst>
              <a:ext uri="{FF2B5EF4-FFF2-40B4-BE49-F238E27FC236}">
                <a16:creationId xmlns:a16="http://schemas.microsoft.com/office/drawing/2014/main" id="{FDED326F-0086-478A-BB5F-B51EDC610841}"/>
              </a:ext>
            </a:extLst>
          </p:cNvPr>
          <p:cNvSpPr/>
          <p:nvPr/>
        </p:nvSpPr>
        <p:spPr>
          <a:xfrm>
            <a:off x="8039670" y="4787231"/>
            <a:ext cx="144000" cy="144000"/>
          </a:xfrm>
          <a:prstGeom prst="diamond">
            <a:avLst/>
          </a:prstGeom>
          <a:solidFill>
            <a:srgbClr val="3B97DE"/>
          </a:solidFill>
          <a:ln w="12700" cap="flat" cmpd="sng" algn="ctr">
            <a:solidFill>
              <a:srgbClr val="3B97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pis For Office"/>
              <a:ea typeface="+mn-ea"/>
              <a:cs typeface="+mn-cs"/>
            </a:endParaRPr>
          </a:p>
        </p:txBody>
      </p:sp>
      <p:sp>
        <p:nvSpPr>
          <p:cNvPr id="125" name="Diamond 149">
            <a:extLst>
              <a:ext uri="{FF2B5EF4-FFF2-40B4-BE49-F238E27FC236}">
                <a16:creationId xmlns:a16="http://schemas.microsoft.com/office/drawing/2014/main" id="{3403EC2A-94FC-442D-8F4B-511A5C2D2F5E}"/>
              </a:ext>
            </a:extLst>
          </p:cNvPr>
          <p:cNvSpPr/>
          <p:nvPr/>
        </p:nvSpPr>
        <p:spPr>
          <a:xfrm>
            <a:off x="8232710" y="4771991"/>
            <a:ext cx="144000" cy="144000"/>
          </a:xfrm>
          <a:prstGeom prst="diamond">
            <a:avLst/>
          </a:prstGeom>
          <a:solidFill>
            <a:srgbClr val="3B97DE"/>
          </a:solidFill>
          <a:ln w="12700" cap="flat" cmpd="sng" algn="ctr">
            <a:solidFill>
              <a:srgbClr val="3B97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pis For Office"/>
              <a:ea typeface="+mn-ea"/>
              <a:cs typeface="+mn-cs"/>
            </a:endParaRPr>
          </a:p>
        </p:txBody>
      </p:sp>
      <p:sp>
        <p:nvSpPr>
          <p:cNvPr id="126" name="Diamond 150">
            <a:extLst>
              <a:ext uri="{FF2B5EF4-FFF2-40B4-BE49-F238E27FC236}">
                <a16:creationId xmlns:a16="http://schemas.microsoft.com/office/drawing/2014/main" id="{B08948A9-73C9-49B6-A3A2-F22AC32F70DE}"/>
              </a:ext>
            </a:extLst>
          </p:cNvPr>
          <p:cNvSpPr/>
          <p:nvPr/>
        </p:nvSpPr>
        <p:spPr>
          <a:xfrm>
            <a:off x="8405430" y="4761831"/>
            <a:ext cx="144000" cy="144000"/>
          </a:xfrm>
          <a:prstGeom prst="diamond">
            <a:avLst/>
          </a:prstGeom>
          <a:solidFill>
            <a:srgbClr val="3B97DE"/>
          </a:solidFill>
          <a:ln w="12700" cap="flat" cmpd="sng" algn="ctr">
            <a:solidFill>
              <a:srgbClr val="3B97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pis For Office"/>
              <a:ea typeface="+mn-ea"/>
              <a:cs typeface="+mn-cs"/>
            </a:endParaRPr>
          </a:p>
        </p:txBody>
      </p:sp>
      <p:sp>
        <p:nvSpPr>
          <p:cNvPr id="127" name="Diamond 151">
            <a:extLst>
              <a:ext uri="{FF2B5EF4-FFF2-40B4-BE49-F238E27FC236}">
                <a16:creationId xmlns:a16="http://schemas.microsoft.com/office/drawing/2014/main" id="{A300EA30-4F00-4AE1-9218-4243F8499ECB}"/>
              </a:ext>
            </a:extLst>
          </p:cNvPr>
          <p:cNvSpPr/>
          <p:nvPr/>
        </p:nvSpPr>
        <p:spPr>
          <a:xfrm>
            <a:off x="8613710" y="4644991"/>
            <a:ext cx="144000" cy="144000"/>
          </a:xfrm>
          <a:prstGeom prst="diamond">
            <a:avLst/>
          </a:prstGeom>
          <a:solidFill>
            <a:srgbClr val="3B97DE"/>
          </a:solidFill>
          <a:ln w="12700" cap="flat" cmpd="sng" algn="ctr">
            <a:solidFill>
              <a:srgbClr val="3B97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pis For Office"/>
              <a:ea typeface="+mn-ea"/>
              <a:cs typeface="+mn-cs"/>
            </a:endParaRPr>
          </a:p>
        </p:txBody>
      </p:sp>
      <p:sp>
        <p:nvSpPr>
          <p:cNvPr id="128" name="Diamond 152">
            <a:extLst>
              <a:ext uri="{FF2B5EF4-FFF2-40B4-BE49-F238E27FC236}">
                <a16:creationId xmlns:a16="http://schemas.microsoft.com/office/drawing/2014/main" id="{9F8DD17F-8224-421A-BC5E-88D7116242C9}"/>
              </a:ext>
            </a:extLst>
          </p:cNvPr>
          <p:cNvSpPr/>
          <p:nvPr/>
        </p:nvSpPr>
        <p:spPr>
          <a:xfrm>
            <a:off x="8791510" y="4451951"/>
            <a:ext cx="144000" cy="144000"/>
          </a:xfrm>
          <a:prstGeom prst="diamond">
            <a:avLst/>
          </a:prstGeom>
          <a:solidFill>
            <a:srgbClr val="3B97DE"/>
          </a:solidFill>
          <a:ln w="12700" cap="flat" cmpd="sng" algn="ctr">
            <a:solidFill>
              <a:srgbClr val="3B97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pis For Office"/>
              <a:ea typeface="+mn-ea"/>
              <a:cs typeface="+mn-cs"/>
            </a:endParaRPr>
          </a:p>
        </p:txBody>
      </p:sp>
      <p:sp>
        <p:nvSpPr>
          <p:cNvPr id="129" name="Diamond 153">
            <a:extLst>
              <a:ext uri="{FF2B5EF4-FFF2-40B4-BE49-F238E27FC236}">
                <a16:creationId xmlns:a16="http://schemas.microsoft.com/office/drawing/2014/main" id="{447B6E74-569B-47A8-AF41-AA18CD3845BB}"/>
              </a:ext>
            </a:extLst>
          </p:cNvPr>
          <p:cNvSpPr/>
          <p:nvPr/>
        </p:nvSpPr>
        <p:spPr>
          <a:xfrm>
            <a:off x="8994710" y="3862671"/>
            <a:ext cx="144000" cy="144000"/>
          </a:xfrm>
          <a:prstGeom prst="diamond">
            <a:avLst/>
          </a:prstGeom>
          <a:solidFill>
            <a:srgbClr val="3B97DE"/>
          </a:solidFill>
          <a:ln w="12700" cap="flat" cmpd="sng" algn="ctr">
            <a:solidFill>
              <a:srgbClr val="3B97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pis For Office"/>
              <a:ea typeface="+mn-ea"/>
              <a:cs typeface="+mn-cs"/>
            </a:endParaRPr>
          </a:p>
        </p:txBody>
      </p:sp>
      <p:sp>
        <p:nvSpPr>
          <p:cNvPr id="130" name="Diamond 154">
            <a:extLst>
              <a:ext uri="{FF2B5EF4-FFF2-40B4-BE49-F238E27FC236}">
                <a16:creationId xmlns:a16="http://schemas.microsoft.com/office/drawing/2014/main" id="{31FA0B45-D4CF-41B0-9E5B-CF4A58F0CDD9}"/>
              </a:ext>
            </a:extLst>
          </p:cNvPr>
          <p:cNvSpPr/>
          <p:nvPr/>
        </p:nvSpPr>
        <p:spPr>
          <a:xfrm>
            <a:off x="9162350" y="3268311"/>
            <a:ext cx="144000" cy="144000"/>
          </a:xfrm>
          <a:prstGeom prst="diamond">
            <a:avLst/>
          </a:prstGeom>
          <a:solidFill>
            <a:srgbClr val="3B97DE"/>
          </a:solidFill>
          <a:ln w="12700" cap="flat" cmpd="sng" algn="ctr">
            <a:solidFill>
              <a:srgbClr val="3B97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pis For Office"/>
              <a:ea typeface="+mn-ea"/>
              <a:cs typeface="+mn-cs"/>
            </a:endParaRPr>
          </a:p>
        </p:txBody>
      </p:sp>
      <p:sp>
        <p:nvSpPr>
          <p:cNvPr id="131" name="Diamond 155">
            <a:extLst>
              <a:ext uri="{FF2B5EF4-FFF2-40B4-BE49-F238E27FC236}">
                <a16:creationId xmlns:a16="http://schemas.microsoft.com/office/drawing/2014/main" id="{556AE13F-FCC3-4753-9E4E-0B76DF9CA4F1}"/>
              </a:ext>
            </a:extLst>
          </p:cNvPr>
          <p:cNvSpPr/>
          <p:nvPr/>
        </p:nvSpPr>
        <p:spPr>
          <a:xfrm>
            <a:off x="9370630" y="2912711"/>
            <a:ext cx="144000" cy="144000"/>
          </a:xfrm>
          <a:prstGeom prst="diamond">
            <a:avLst/>
          </a:prstGeom>
          <a:solidFill>
            <a:srgbClr val="3B97DE"/>
          </a:solidFill>
          <a:ln w="12700" cap="flat" cmpd="sng" algn="ctr">
            <a:solidFill>
              <a:srgbClr val="3B97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pis For Office"/>
              <a:ea typeface="+mn-ea"/>
              <a:cs typeface="+mn-cs"/>
            </a:endParaRPr>
          </a:p>
        </p:txBody>
      </p:sp>
      <p:sp>
        <p:nvSpPr>
          <p:cNvPr id="132" name="Diamond 156">
            <a:extLst>
              <a:ext uri="{FF2B5EF4-FFF2-40B4-BE49-F238E27FC236}">
                <a16:creationId xmlns:a16="http://schemas.microsoft.com/office/drawing/2014/main" id="{D4B4C5D0-7FC0-418D-A560-7A9513A993EE}"/>
              </a:ext>
            </a:extLst>
          </p:cNvPr>
          <p:cNvSpPr/>
          <p:nvPr/>
        </p:nvSpPr>
        <p:spPr>
          <a:xfrm>
            <a:off x="9552393" y="2532370"/>
            <a:ext cx="144000" cy="144000"/>
          </a:xfrm>
          <a:prstGeom prst="diamond">
            <a:avLst/>
          </a:prstGeom>
          <a:solidFill>
            <a:srgbClr val="3B97DE"/>
          </a:solidFill>
          <a:ln w="12700" cap="flat" cmpd="sng" algn="ctr">
            <a:solidFill>
              <a:srgbClr val="3B97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pis For Office"/>
              <a:ea typeface="+mn-ea"/>
              <a:cs typeface="+mn-cs"/>
            </a:endParaRPr>
          </a:p>
        </p:txBody>
      </p:sp>
      <p:sp>
        <p:nvSpPr>
          <p:cNvPr id="133" name="Diamond 158">
            <a:extLst>
              <a:ext uri="{FF2B5EF4-FFF2-40B4-BE49-F238E27FC236}">
                <a16:creationId xmlns:a16="http://schemas.microsoft.com/office/drawing/2014/main" id="{CB9FBC73-0B83-4E4A-BD6F-1DD6C5E92F5C}"/>
              </a:ext>
            </a:extLst>
          </p:cNvPr>
          <p:cNvSpPr/>
          <p:nvPr/>
        </p:nvSpPr>
        <p:spPr>
          <a:xfrm>
            <a:off x="9760673" y="2623810"/>
            <a:ext cx="144000" cy="144000"/>
          </a:xfrm>
          <a:prstGeom prst="diamond">
            <a:avLst/>
          </a:prstGeom>
          <a:solidFill>
            <a:srgbClr val="3B97DE"/>
          </a:solidFill>
          <a:ln w="12700" cap="flat" cmpd="sng" algn="ctr">
            <a:solidFill>
              <a:srgbClr val="3B97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pis For Office"/>
              <a:ea typeface="+mn-ea"/>
              <a:cs typeface="+mn-cs"/>
            </a:endParaRPr>
          </a:p>
        </p:txBody>
      </p:sp>
      <p:sp>
        <p:nvSpPr>
          <p:cNvPr id="134" name="Diamond 159">
            <a:extLst>
              <a:ext uri="{FF2B5EF4-FFF2-40B4-BE49-F238E27FC236}">
                <a16:creationId xmlns:a16="http://schemas.microsoft.com/office/drawing/2014/main" id="{44154718-E98E-4910-B168-709C152538E9}"/>
              </a:ext>
            </a:extLst>
          </p:cNvPr>
          <p:cNvSpPr/>
          <p:nvPr/>
        </p:nvSpPr>
        <p:spPr>
          <a:xfrm>
            <a:off x="9938473" y="2694930"/>
            <a:ext cx="144000" cy="144000"/>
          </a:xfrm>
          <a:prstGeom prst="diamond">
            <a:avLst/>
          </a:prstGeom>
          <a:solidFill>
            <a:srgbClr val="3B97DE"/>
          </a:solidFill>
          <a:ln w="12700" cap="flat" cmpd="sng" algn="ctr">
            <a:solidFill>
              <a:srgbClr val="3B97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pis For Office"/>
              <a:ea typeface="+mn-ea"/>
              <a:cs typeface="+mn-cs"/>
            </a:endParaRPr>
          </a:p>
        </p:txBody>
      </p:sp>
      <p:sp>
        <p:nvSpPr>
          <p:cNvPr id="135" name="Freeform: Shape 162">
            <a:extLst>
              <a:ext uri="{FF2B5EF4-FFF2-40B4-BE49-F238E27FC236}">
                <a16:creationId xmlns:a16="http://schemas.microsoft.com/office/drawing/2014/main" id="{327A3D02-0DF8-409C-8045-A8F3C6081F73}"/>
              </a:ext>
            </a:extLst>
          </p:cNvPr>
          <p:cNvSpPr/>
          <p:nvPr/>
        </p:nvSpPr>
        <p:spPr>
          <a:xfrm>
            <a:off x="8083874" y="2657457"/>
            <a:ext cx="1915160" cy="2185805"/>
          </a:xfrm>
          <a:custGeom>
            <a:avLst/>
            <a:gdLst>
              <a:gd name="connsiteX0" fmla="*/ 0 w 1915160"/>
              <a:gd name="connsiteY0" fmla="*/ 2184400 h 2184400"/>
              <a:gd name="connsiteX1" fmla="*/ 706120 w 1915160"/>
              <a:gd name="connsiteY1" fmla="*/ 1971040 h 2184400"/>
              <a:gd name="connsiteX2" fmla="*/ 1915160 w 1915160"/>
              <a:gd name="connsiteY2" fmla="*/ 0 h 2184400"/>
              <a:gd name="connsiteX0" fmla="*/ 0 w 1915160"/>
              <a:gd name="connsiteY0" fmla="*/ 2184400 h 2184400"/>
              <a:gd name="connsiteX1" fmla="*/ 706120 w 1915160"/>
              <a:gd name="connsiteY1" fmla="*/ 1971040 h 2184400"/>
              <a:gd name="connsiteX2" fmla="*/ 1915160 w 1915160"/>
              <a:gd name="connsiteY2" fmla="*/ 0 h 2184400"/>
              <a:gd name="connsiteX0" fmla="*/ 0 w 1915160"/>
              <a:gd name="connsiteY0" fmla="*/ 2184400 h 2187597"/>
              <a:gd name="connsiteX1" fmla="*/ 706120 w 1915160"/>
              <a:gd name="connsiteY1" fmla="*/ 1971040 h 2187597"/>
              <a:gd name="connsiteX2" fmla="*/ 1915160 w 1915160"/>
              <a:gd name="connsiteY2" fmla="*/ 0 h 2187597"/>
              <a:gd name="connsiteX0" fmla="*/ 0 w 1915160"/>
              <a:gd name="connsiteY0" fmla="*/ 2184400 h 2187597"/>
              <a:gd name="connsiteX1" fmla="*/ 706120 w 1915160"/>
              <a:gd name="connsiteY1" fmla="*/ 1971040 h 2187597"/>
              <a:gd name="connsiteX2" fmla="*/ 1915160 w 1915160"/>
              <a:gd name="connsiteY2" fmla="*/ 0 h 2187597"/>
              <a:gd name="connsiteX0" fmla="*/ 0 w 1915160"/>
              <a:gd name="connsiteY0" fmla="*/ 2185469 h 2188666"/>
              <a:gd name="connsiteX1" fmla="*/ 706120 w 1915160"/>
              <a:gd name="connsiteY1" fmla="*/ 1972109 h 2188666"/>
              <a:gd name="connsiteX2" fmla="*/ 1915160 w 1915160"/>
              <a:gd name="connsiteY2" fmla="*/ 1069 h 2188666"/>
              <a:gd name="connsiteX0" fmla="*/ 0 w 1915160"/>
              <a:gd name="connsiteY0" fmla="*/ 2185632 h 2185632"/>
              <a:gd name="connsiteX1" fmla="*/ 822960 w 1915160"/>
              <a:gd name="connsiteY1" fmla="*/ 1748752 h 2185632"/>
              <a:gd name="connsiteX2" fmla="*/ 1915160 w 1915160"/>
              <a:gd name="connsiteY2" fmla="*/ 1232 h 2185632"/>
              <a:gd name="connsiteX0" fmla="*/ 0 w 1915160"/>
              <a:gd name="connsiteY0" fmla="*/ 2185636 h 2185636"/>
              <a:gd name="connsiteX1" fmla="*/ 822960 w 1915160"/>
              <a:gd name="connsiteY1" fmla="*/ 1748756 h 2185636"/>
              <a:gd name="connsiteX2" fmla="*/ 1915160 w 1915160"/>
              <a:gd name="connsiteY2" fmla="*/ 1236 h 2185636"/>
              <a:gd name="connsiteX0" fmla="*/ 0 w 1915160"/>
              <a:gd name="connsiteY0" fmla="*/ 2185572 h 2185572"/>
              <a:gd name="connsiteX1" fmla="*/ 751840 w 1915160"/>
              <a:gd name="connsiteY1" fmla="*/ 1829972 h 2185572"/>
              <a:gd name="connsiteX2" fmla="*/ 1915160 w 1915160"/>
              <a:gd name="connsiteY2" fmla="*/ 1172 h 2185572"/>
              <a:gd name="connsiteX0" fmla="*/ 0 w 1915160"/>
              <a:gd name="connsiteY0" fmla="*/ 2202855 h 2202855"/>
              <a:gd name="connsiteX1" fmla="*/ 751840 w 1915160"/>
              <a:gd name="connsiteY1" fmla="*/ 1847255 h 2202855"/>
              <a:gd name="connsiteX2" fmla="*/ 1915160 w 1915160"/>
              <a:gd name="connsiteY2" fmla="*/ 18455 h 2202855"/>
              <a:gd name="connsiteX0" fmla="*/ 0 w 1915160"/>
              <a:gd name="connsiteY0" fmla="*/ 2184400 h 2184400"/>
              <a:gd name="connsiteX1" fmla="*/ 751840 w 1915160"/>
              <a:gd name="connsiteY1" fmla="*/ 1828800 h 2184400"/>
              <a:gd name="connsiteX2" fmla="*/ 1915160 w 1915160"/>
              <a:gd name="connsiteY2" fmla="*/ 0 h 2184400"/>
              <a:gd name="connsiteX0" fmla="*/ 0 w 1915160"/>
              <a:gd name="connsiteY0" fmla="*/ 2184400 h 2200490"/>
              <a:gd name="connsiteX1" fmla="*/ 680720 w 1915160"/>
              <a:gd name="connsiteY1" fmla="*/ 1991360 h 2200490"/>
              <a:gd name="connsiteX2" fmla="*/ 1915160 w 1915160"/>
              <a:gd name="connsiteY2" fmla="*/ 0 h 2200490"/>
              <a:gd name="connsiteX0" fmla="*/ 0 w 1915160"/>
              <a:gd name="connsiteY0" fmla="*/ 2184400 h 2332369"/>
              <a:gd name="connsiteX1" fmla="*/ 680720 w 1915160"/>
              <a:gd name="connsiteY1" fmla="*/ 1991360 h 2332369"/>
              <a:gd name="connsiteX2" fmla="*/ 1915160 w 1915160"/>
              <a:gd name="connsiteY2" fmla="*/ 0 h 2332369"/>
              <a:gd name="connsiteX0" fmla="*/ 0 w 1915160"/>
              <a:gd name="connsiteY0" fmla="*/ 2184400 h 2296327"/>
              <a:gd name="connsiteX1" fmla="*/ 680720 w 1915160"/>
              <a:gd name="connsiteY1" fmla="*/ 1935480 h 2296327"/>
              <a:gd name="connsiteX2" fmla="*/ 1915160 w 1915160"/>
              <a:gd name="connsiteY2" fmla="*/ 0 h 2296327"/>
              <a:gd name="connsiteX0" fmla="*/ 0 w 1915160"/>
              <a:gd name="connsiteY0" fmla="*/ 2184400 h 2296327"/>
              <a:gd name="connsiteX1" fmla="*/ 680720 w 1915160"/>
              <a:gd name="connsiteY1" fmla="*/ 1935480 h 2296327"/>
              <a:gd name="connsiteX2" fmla="*/ 1915160 w 1915160"/>
              <a:gd name="connsiteY2" fmla="*/ 0 h 2296327"/>
              <a:gd name="connsiteX0" fmla="*/ 0 w 1915160"/>
              <a:gd name="connsiteY0" fmla="*/ 2184400 h 2296327"/>
              <a:gd name="connsiteX1" fmla="*/ 680720 w 1915160"/>
              <a:gd name="connsiteY1" fmla="*/ 1935480 h 2296327"/>
              <a:gd name="connsiteX2" fmla="*/ 1915160 w 1915160"/>
              <a:gd name="connsiteY2" fmla="*/ 0 h 2296327"/>
              <a:gd name="connsiteX0" fmla="*/ 0 w 1915160"/>
              <a:gd name="connsiteY0" fmla="*/ 2184400 h 2312430"/>
              <a:gd name="connsiteX1" fmla="*/ 711200 w 1915160"/>
              <a:gd name="connsiteY1" fmla="*/ 1960880 h 2312430"/>
              <a:gd name="connsiteX2" fmla="*/ 1915160 w 1915160"/>
              <a:gd name="connsiteY2" fmla="*/ 0 h 2312430"/>
              <a:gd name="connsiteX0" fmla="*/ 0 w 1915160"/>
              <a:gd name="connsiteY0" fmla="*/ 2184400 h 2349795"/>
              <a:gd name="connsiteX1" fmla="*/ 711200 w 1915160"/>
              <a:gd name="connsiteY1" fmla="*/ 1960880 h 2349795"/>
              <a:gd name="connsiteX2" fmla="*/ 1915160 w 1915160"/>
              <a:gd name="connsiteY2" fmla="*/ 0 h 2349795"/>
              <a:gd name="connsiteX0" fmla="*/ 124587 w 2039747"/>
              <a:gd name="connsiteY0" fmla="*/ 2184400 h 2187179"/>
              <a:gd name="connsiteX1" fmla="*/ 835787 w 2039747"/>
              <a:gd name="connsiteY1" fmla="*/ 1960880 h 2187179"/>
              <a:gd name="connsiteX2" fmla="*/ 2039747 w 2039747"/>
              <a:gd name="connsiteY2" fmla="*/ 0 h 2187179"/>
              <a:gd name="connsiteX0" fmla="*/ 0 w 1915160"/>
              <a:gd name="connsiteY0" fmla="*/ 2184400 h 2359987"/>
              <a:gd name="connsiteX1" fmla="*/ 711200 w 1915160"/>
              <a:gd name="connsiteY1" fmla="*/ 1960880 h 2359987"/>
              <a:gd name="connsiteX2" fmla="*/ 1915160 w 1915160"/>
              <a:gd name="connsiteY2" fmla="*/ 0 h 2359987"/>
              <a:gd name="connsiteX0" fmla="*/ 0 w 1915160"/>
              <a:gd name="connsiteY0" fmla="*/ 2184400 h 2184400"/>
              <a:gd name="connsiteX1" fmla="*/ 711200 w 1915160"/>
              <a:gd name="connsiteY1" fmla="*/ 1960880 h 2184400"/>
              <a:gd name="connsiteX2" fmla="*/ 1915160 w 1915160"/>
              <a:gd name="connsiteY2" fmla="*/ 0 h 2184400"/>
              <a:gd name="connsiteX0" fmla="*/ 0 w 1915160"/>
              <a:gd name="connsiteY0" fmla="*/ 2184400 h 2184400"/>
              <a:gd name="connsiteX1" fmla="*/ 828040 w 1915160"/>
              <a:gd name="connsiteY1" fmla="*/ 1798320 h 2184400"/>
              <a:gd name="connsiteX2" fmla="*/ 1915160 w 1915160"/>
              <a:gd name="connsiteY2" fmla="*/ 0 h 2184400"/>
              <a:gd name="connsiteX0" fmla="*/ 0 w 1915160"/>
              <a:gd name="connsiteY0" fmla="*/ 2184400 h 2184400"/>
              <a:gd name="connsiteX1" fmla="*/ 828040 w 1915160"/>
              <a:gd name="connsiteY1" fmla="*/ 1798320 h 2184400"/>
              <a:gd name="connsiteX2" fmla="*/ 1915160 w 1915160"/>
              <a:gd name="connsiteY2" fmla="*/ 0 h 2184400"/>
              <a:gd name="connsiteX0" fmla="*/ 0 w 1915160"/>
              <a:gd name="connsiteY0" fmla="*/ 2184400 h 2184400"/>
              <a:gd name="connsiteX1" fmla="*/ 817880 w 1915160"/>
              <a:gd name="connsiteY1" fmla="*/ 1793240 h 2184400"/>
              <a:gd name="connsiteX2" fmla="*/ 1915160 w 1915160"/>
              <a:gd name="connsiteY2" fmla="*/ 0 h 2184400"/>
              <a:gd name="connsiteX0" fmla="*/ 0 w 1915160"/>
              <a:gd name="connsiteY0" fmla="*/ 2184400 h 2184400"/>
              <a:gd name="connsiteX1" fmla="*/ 817880 w 1915160"/>
              <a:gd name="connsiteY1" fmla="*/ 1793240 h 2184400"/>
              <a:gd name="connsiteX2" fmla="*/ 1915160 w 1915160"/>
              <a:gd name="connsiteY2" fmla="*/ 0 h 2184400"/>
              <a:gd name="connsiteX0" fmla="*/ 0 w 1915160"/>
              <a:gd name="connsiteY0" fmla="*/ 2185805 h 2185805"/>
              <a:gd name="connsiteX1" fmla="*/ 817880 w 1915160"/>
              <a:gd name="connsiteY1" fmla="*/ 1794645 h 2185805"/>
              <a:gd name="connsiteX2" fmla="*/ 1915160 w 1915160"/>
              <a:gd name="connsiteY2" fmla="*/ 1405 h 2185805"/>
            </a:gdLst>
            <a:ahLst/>
            <a:cxnLst>
              <a:cxn ang="0">
                <a:pos x="connsiteX0" y="connsiteY0"/>
              </a:cxn>
              <a:cxn ang="0">
                <a:pos x="connsiteX1" y="connsiteY1"/>
              </a:cxn>
              <a:cxn ang="0">
                <a:pos x="connsiteX2" y="connsiteY2"/>
              </a:cxn>
            </a:cxnLst>
            <a:rect l="l" t="t" r="r" b="b"/>
            <a:pathLst>
              <a:path w="1915160" h="2185805">
                <a:moveTo>
                  <a:pt x="0" y="2185805"/>
                </a:moveTo>
                <a:cubicBezTo>
                  <a:pt x="585893" y="2150245"/>
                  <a:pt x="625687" y="2112992"/>
                  <a:pt x="817880" y="1794645"/>
                </a:cubicBezTo>
                <a:cubicBezTo>
                  <a:pt x="1010073" y="1476298"/>
                  <a:pt x="1065107" y="-52782"/>
                  <a:pt x="1915160" y="1405"/>
                </a:cubicBezTo>
              </a:path>
            </a:pathLst>
          </a:custGeom>
          <a:noFill/>
          <a:ln w="28575" cap="flat" cmpd="sng" algn="ctr">
            <a:solidFill>
              <a:srgbClr val="3B97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000000"/>
              </a:solidFill>
              <a:effectLst/>
              <a:uLnTx/>
              <a:uFillTx/>
              <a:latin typeface="Apis For Office"/>
              <a:ea typeface="+mn-ea"/>
              <a:cs typeface="+mn-cs"/>
            </a:endParaRPr>
          </a:p>
        </p:txBody>
      </p:sp>
      <p:grpSp>
        <p:nvGrpSpPr>
          <p:cNvPr id="136" name="Group 8">
            <a:extLst>
              <a:ext uri="{FF2B5EF4-FFF2-40B4-BE49-F238E27FC236}">
                <a16:creationId xmlns:a16="http://schemas.microsoft.com/office/drawing/2014/main" id="{9DC232BC-1C23-42DA-B3E4-751348430E0D}"/>
              </a:ext>
            </a:extLst>
          </p:cNvPr>
          <p:cNvGrpSpPr/>
          <p:nvPr/>
        </p:nvGrpSpPr>
        <p:grpSpPr>
          <a:xfrm>
            <a:off x="9743800" y="4049944"/>
            <a:ext cx="1189526" cy="654957"/>
            <a:chOff x="9801761" y="4656685"/>
            <a:chExt cx="1189526" cy="654957"/>
          </a:xfrm>
        </p:grpSpPr>
        <p:cxnSp>
          <p:nvCxnSpPr>
            <p:cNvPr id="137" name="Straight Connector 94">
              <a:extLst>
                <a:ext uri="{FF2B5EF4-FFF2-40B4-BE49-F238E27FC236}">
                  <a16:creationId xmlns:a16="http://schemas.microsoft.com/office/drawing/2014/main" id="{A134599A-D498-4C89-A81F-69F5BF806AE7}"/>
                </a:ext>
              </a:extLst>
            </p:cNvPr>
            <p:cNvCxnSpPr>
              <a:cxnSpLocks/>
            </p:cNvCxnSpPr>
            <p:nvPr/>
          </p:nvCxnSpPr>
          <p:spPr>
            <a:xfrm>
              <a:off x="9801761" y="4833391"/>
              <a:ext cx="377640" cy="0"/>
            </a:xfrm>
            <a:prstGeom prst="line">
              <a:avLst/>
            </a:prstGeom>
            <a:solidFill>
              <a:srgbClr val="FFFFFF"/>
            </a:solidFill>
            <a:ln w="28575" cap="flat" cmpd="sng" algn="ctr">
              <a:solidFill>
                <a:srgbClr val="001965"/>
              </a:solidFill>
              <a:prstDash val="solid"/>
              <a:miter lim="800000"/>
            </a:ln>
            <a:effectLst/>
          </p:spPr>
        </p:cxnSp>
        <p:sp>
          <p:nvSpPr>
            <p:cNvPr id="138" name="TextBox 90">
              <a:extLst>
                <a:ext uri="{FF2B5EF4-FFF2-40B4-BE49-F238E27FC236}">
                  <a16:creationId xmlns:a16="http://schemas.microsoft.com/office/drawing/2014/main" id="{24994B52-BB58-4DE5-B7B6-0067FDFFE5E5}"/>
                </a:ext>
              </a:extLst>
            </p:cNvPr>
            <p:cNvSpPr txBox="1"/>
            <p:nvPr/>
          </p:nvSpPr>
          <p:spPr bwMode="auto">
            <a:xfrm>
              <a:off x="10128627" y="4656685"/>
              <a:ext cx="862660" cy="338554"/>
            </a:xfrm>
            <a:prstGeom prst="rect">
              <a:avLst/>
            </a:prstGeom>
            <a:noFill/>
            <a:ln w="28575" cap="flat" cmpd="sng" algn="ctr">
              <a:noFill/>
              <a:prstDash val="solid"/>
              <a:miter lim="800000"/>
            </a:ln>
            <a:effectLst/>
            <a:extLst>
              <a:ext uri="{FAA26D3D-D897-4be2-8F04-BA451C77F1D7}">
                <ma14:placeholderFlag xmlns="" xmlns:ma14="http://schemas.microsoft.com/office/mac/drawingml/2011/main" val="1"/>
              </a:ext>
            </a:extLst>
          </p:spPr>
          <p:txBody>
            <a:bodyPr rtlCol="0" anchor="ctr"/>
            <a:lstStyle>
              <a:defPPr>
                <a:defRPr lang="en-US"/>
              </a:defPPr>
              <a:lvl1pPr algn="ctr">
                <a:defRPr sz="1600">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005AD2">
                      <a:lumMod val="75000"/>
                    </a:srgbClr>
                  </a:solidFill>
                  <a:effectLst/>
                  <a:uLnTx/>
                  <a:uFillTx/>
                  <a:latin typeface="Apis For Office"/>
                  <a:ea typeface="+mn-ea"/>
                  <a:cs typeface="+mn-cs"/>
                </a:rPr>
                <a:t>GLP-1</a:t>
              </a:r>
            </a:p>
          </p:txBody>
        </p:sp>
        <p:sp>
          <p:nvSpPr>
            <p:cNvPr id="139" name="Oval 91">
              <a:extLst>
                <a:ext uri="{FF2B5EF4-FFF2-40B4-BE49-F238E27FC236}">
                  <a16:creationId xmlns:a16="http://schemas.microsoft.com/office/drawing/2014/main" id="{E32DBEA9-4C2B-4A0F-88F4-58CF42A6B6E7}"/>
                </a:ext>
              </a:extLst>
            </p:cNvPr>
            <p:cNvSpPr/>
            <p:nvPr/>
          </p:nvSpPr>
          <p:spPr>
            <a:xfrm>
              <a:off x="9918581" y="4761391"/>
              <a:ext cx="144000" cy="144000"/>
            </a:xfrm>
            <a:prstGeom prst="ellipse">
              <a:avLst/>
            </a:prstGeom>
            <a:solidFill>
              <a:srgbClr val="001965"/>
            </a:solidFill>
            <a:ln w="12700" cap="flat" cmpd="sng" algn="ctr">
              <a:solidFill>
                <a:srgbClr val="00196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pis For Office"/>
                <a:ea typeface="+mn-ea"/>
                <a:cs typeface="+mn-cs"/>
              </a:endParaRPr>
            </a:p>
          </p:txBody>
        </p:sp>
        <p:sp>
          <p:nvSpPr>
            <p:cNvPr id="140" name="TextBox 98">
              <a:extLst>
                <a:ext uri="{FF2B5EF4-FFF2-40B4-BE49-F238E27FC236}">
                  <a16:creationId xmlns:a16="http://schemas.microsoft.com/office/drawing/2014/main" id="{18AC5A09-A45F-4D2C-865A-C101F89D0D62}"/>
                </a:ext>
              </a:extLst>
            </p:cNvPr>
            <p:cNvSpPr txBox="1"/>
            <p:nvPr/>
          </p:nvSpPr>
          <p:spPr bwMode="auto">
            <a:xfrm>
              <a:off x="10146203" y="5003865"/>
              <a:ext cx="623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005AD2">
                      <a:lumMod val="75000"/>
                    </a:srgbClr>
                  </a:solidFill>
                  <a:effectLst/>
                  <a:uLnTx/>
                  <a:uFillTx/>
                  <a:latin typeface="Apis For Office"/>
                </a:rPr>
                <a:t>TZP</a:t>
              </a:r>
            </a:p>
          </p:txBody>
        </p:sp>
        <p:sp>
          <p:nvSpPr>
            <p:cNvPr id="141" name="Diamond 99">
              <a:extLst>
                <a:ext uri="{FF2B5EF4-FFF2-40B4-BE49-F238E27FC236}">
                  <a16:creationId xmlns:a16="http://schemas.microsoft.com/office/drawing/2014/main" id="{C6E2161D-2B5E-4D40-BA1F-EB56A02A1449}"/>
                </a:ext>
              </a:extLst>
            </p:cNvPr>
            <p:cNvSpPr/>
            <p:nvPr/>
          </p:nvSpPr>
          <p:spPr>
            <a:xfrm>
              <a:off x="9918581" y="5096829"/>
              <a:ext cx="144000" cy="144000"/>
            </a:xfrm>
            <a:prstGeom prst="diamond">
              <a:avLst/>
            </a:prstGeom>
            <a:solidFill>
              <a:srgbClr val="3B97DE"/>
            </a:solidFill>
            <a:ln w="12700" cap="flat" cmpd="sng" algn="ctr">
              <a:solidFill>
                <a:srgbClr val="3B97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pis For Office"/>
                <a:ea typeface="+mn-ea"/>
                <a:cs typeface="+mn-cs"/>
              </a:endParaRPr>
            </a:p>
          </p:txBody>
        </p:sp>
        <p:cxnSp>
          <p:nvCxnSpPr>
            <p:cNvPr id="142" name="Straight Connector 100">
              <a:extLst>
                <a:ext uri="{FF2B5EF4-FFF2-40B4-BE49-F238E27FC236}">
                  <a16:creationId xmlns:a16="http://schemas.microsoft.com/office/drawing/2014/main" id="{894E2D93-798C-4F55-9B0A-0955BF97A75C}"/>
                </a:ext>
              </a:extLst>
            </p:cNvPr>
            <p:cNvCxnSpPr>
              <a:cxnSpLocks/>
            </p:cNvCxnSpPr>
            <p:nvPr/>
          </p:nvCxnSpPr>
          <p:spPr>
            <a:xfrm>
              <a:off x="9801761" y="5168829"/>
              <a:ext cx="377640" cy="0"/>
            </a:xfrm>
            <a:prstGeom prst="line">
              <a:avLst/>
            </a:prstGeom>
            <a:noFill/>
            <a:ln w="28575" cap="flat" cmpd="sng" algn="ctr">
              <a:solidFill>
                <a:srgbClr val="3B97DE"/>
              </a:solidFill>
              <a:prstDash val="solid"/>
              <a:miter lim="800000"/>
            </a:ln>
            <a:effectLst/>
          </p:spPr>
        </p:cxnSp>
      </p:grpSp>
      <p:sp>
        <p:nvSpPr>
          <p:cNvPr id="143" name="TextBox 71">
            <a:extLst>
              <a:ext uri="{FF2B5EF4-FFF2-40B4-BE49-F238E27FC236}">
                <a16:creationId xmlns:a16="http://schemas.microsoft.com/office/drawing/2014/main" id="{8C0FA7A6-F79E-44C6-A238-072C8E45A2B0}"/>
              </a:ext>
            </a:extLst>
          </p:cNvPr>
          <p:cNvSpPr txBox="1"/>
          <p:nvPr/>
        </p:nvSpPr>
        <p:spPr bwMode="auto">
          <a:xfrm>
            <a:off x="8876726" y="6484608"/>
            <a:ext cx="3241963" cy="400110"/>
          </a:xfrm>
          <a:prstGeom prst="rect">
            <a:avLst/>
          </a:prstGeom>
          <a:noFill/>
          <a:ln>
            <a:noFill/>
          </a:ln>
          <a:extLst>
            <a:ext uri="{FAA26D3D-D897-4be2-8F04-BA451C77F1D7}">
              <ma14:placeholderFlag xmlns:ma14="http://schemas.microsoft.com/office/mac/drawingml/2011/main" xmlns="" val="1"/>
            </a:ext>
          </a:extLst>
        </p:spPr>
        <p:txBody>
          <a:bodyPr wrap="square">
            <a:spAutoFit/>
          </a:bodyPr>
          <a:lstStyle/>
          <a:p>
            <a:r>
              <a:rPr lang="en-US" sz="1000" dirty="0">
                <a:solidFill>
                  <a:srgbClr val="000000"/>
                </a:solidFill>
                <a:latin typeface="Segoe UI" panose="020B0502040204020203" pitchFamily="34" charset="0"/>
              </a:rPr>
              <a:t>Company Confidential  © 2021 Eli Lilly and Company</a:t>
            </a:r>
            <a:endParaRPr lang="en-US" sz="1000" dirty="0">
              <a:solidFill>
                <a:srgbClr val="000000"/>
              </a:solidFill>
              <a:latin typeface="Arial" panose="020B0604020202020204" pitchFamily="34" charset="0"/>
            </a:endParaRPr>
          </a:p>
          <a:p>
            <a:r>
              <a:rPr lang="en-US" sz="1000" dirty="0">
                <a:solidFill>
                  <a:srgbClr val="000000"/>
                </a:solidFill>
                <a:latin typeface="Arial" panose="020B0604020202020204" pitchFamily="34" charset="0"/>
              </a:rPr>
              <a:t> </a:t>
            </a:r>
            <a:endParaRPr lang="en-US" sz="1000" dirty="0">
              <a:solidFill>
                <a:srgbClr val="000000"/>
              </a:solidFill>
              <a:latin typeface="Apis For Office"/>
            </a:endParaRPr>
          </a:p>
        </p:txBody>
      </p:sp>
    </p:spTree>
    <p:extLst>
      <p:ext uri="{BB962C8B-B14F-4D97-AF65-F5344CB8AC3E}">
        <p14:creationId xmlns:p14="http://schemas.microsoft.com/office/powerpoint/2010/main" val="1179700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7D460BF-D26A-4D28-B59B-637BBCE743C4}"/>
              </a:ext>
            </a:extLst>
          </p:cNvPr>
          <p:cNvSpPr txBox="1">
            <a:spLocks/>
          </p:cNvSpPr>
          <p:nvPr/>
        </p:nvSpPr>
        <p:spPr>
          <a:xfrm>
            <a:off x="609600" y="119411"/>
            <a:ext cx="10972800" cy="1425490"/>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buNone/>
              <a:defRPr sz="3600" kern="1200">
                <a:solidFill>
                  <a:schemeClr val="tx2"/>
                </a:solidFill>
                <a:latin typeface="+mj-lt"/>
                <a:ea typeface="+mj-ea"/>
                <a:cs typeface="+mj-cs"/>
              </a:defRPr>
            </a:lvl1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pl-PL" i="0" u="none" strike="noStrike" kern="1200" cap="none" spc="0" normalizeH="0" baseline="0" noProof="0" dirty="0">
                <a:ln>
                  <a:noFill/>
                </a:ln>
                <a:solidFill>
                  <a:schemeClr val="accent5">
                    <a:lumMod val="75000"/>
                  </a:schemeClr>
                </a:solidFill>
                <a:effectLst/>
                <a:uLnTx/>
                <a:uFillTx/>
                <a:latin typeface="+mn-lt"/>
                <a:ea typeface="+mj-ea"/>
                <a:cs typeface="+mj-cs"/>
              </a:rPr>
              <a:t>Can next generation incretin therapies combine GLP-1R and GIPR-mediated actions?</a:t>
            </a:r>
            <a:endParaRPr kumimoji="0" lang="en-GB" i="0" u="none" strike="noStrike" kern="1200" cap="none" spc="0" normalizeH="0" baseline="0" noProof="0" dirty="0">
              <a:ln>
                <a:noFill/>
              </a:ln>
              <a:solidFill>
                <a:schemeClr val="accent5">
                  <a:lumMod val="75000"/>
                </a:schemeClr>
              </a:solidFill>
              <a:effectLst/>
              <a:uLnTx/>
              <a:uFillTx/>
              <a:latin typeface="+mn-lt"/>
              <a:ea typeface="+mj-ea"/>
              <a:cs typeface="+mj-cs"/>
            </a:endParaRPr>
          </a:p>
        </p:txBody>
      </p:sp>
      <p:pic>
        <p:nvPicPr>
          <p:cNvPr id="41" name="Immagine 40"/>
          <p:cNvPicPr>
            <a:picLocks noChangeAspect="1"/>
          </p:cNvPicPr>
          <p:nvPr/>
        </p:nvPicPr>
        <p:blipFill>
          <a:blip r:embed="rId3"/>
          <a:stretch>
            <a:fillRect/>
          </a:stretch>
        </p:blipFill>
        <p:spPr>
          <a:xfrm>
            <a:off x="609600" y="1158694"/>
            <a:ext cx="11225533" cy="4689560"/>
          </a:xfrm>
          <a:prstGeom prst="rect">
            <a:avLst/>
          </a:prstGeom>
        </p:spPr>
      </p:pic>
      <p:sp>
        <p:nvSpPr>
          <p:cNvPr id="42" name="Rettangolo 41"/>
          <p:cNvSpPr/>
          <p:nvPr/>
        </p:nvSpPr>
        <p:spPr>
          <a:xfrm>
            <a:off x="7550986" y="6463120"/>
            <a:ext cx="4641014" cy="246221"/>
          </a:xfrm>
          <a:prstGeom prst="rect">
            <a:avLst/>
          </a:prstGeom>
        </p:spPr>
        <p:txBody>
          <a:bodyPr wrap="none">
            <a:spAutoFit/>
          </a:bodyPr>
          <a:lstStyle/>
          <a:p>
            <a:pPr lvl="0" algn="r">
              <a:defRPr/>
            </a:pPr>
            <a:r>
              <a:rPr lang="pl-PL" sz="1000" dirty="0">
                <a:solidFill>
                  <a:srgbClr val="000000"/>
                </a:solidFill>
                <a:latin typeface="Arial"/>
              </a:rPr>
              <a:t>Adapted from: </a:t>
            </a:r>
            <a:r>
              <a:rPr lang="en-US" sz="1000" dirty="0" err="1">
                <a:solidFill>
                  <a:srgbClr val="000000"/>
                </a:solidFill>
                <a:latin typeface="Arial"/>
              </a:rPr>
              <a:t>Samms</a:t>
            </a:r>
            <a:r>
              <a:rPr lang="en-US" sz="1000" dirty="0">
                <a:solidFill>
                  <a:srgbClr val="000000"/>
                </a:solidFill>
                <a:latin typeface="Arial"/>
              </a:rPr>
              <a:t> RJ, et al. </a:t>
            </a:r>
            <a:r>
              <a:rPr lang="en-US" sz="1000" i="1" dirty="0">
                <a:solidFill>
                  <a:srgbClr val="000000"/>
                </a:solidFill>
                <a:latin typeface="Arial"/>
              </a:rPr>
              <a:t>Trends </a:t>
            </a:r>
            <a:r>
              <a:rPr lang="en-US" sz="1000" i="1" dirty="0" err="1">
                <a:solidFill>
                  <a:srgbClr val="000000"/>
                </a:solidFill>
                <a:latin typeface="Arial"/>
              </a:rPr>
              <a:t>Endocrinol</a:t>
            </a:r>
            <a:r>
              <a:rPr lang="en-US" sz="1000" i="1" dirty="0">
                <a:solidFill>
                  <a:srgbClr val="000000"/>
                </a:solidFill>
                <a:latin typeface="Arial"/>
              </a:rPr>
              <a:t> </a:t>
            </a:r>
            <a:r>
              <a:rPr lang="en-US" sz="1000" i="1" dirty="0" err="1">
                <a:solidFill>
                  <a:srgbClr val="000000"/>
                </a:solidFill>
                <a:latin typeface="Arial"/>
              </a:rPr>
              <a:t>Metab</a:t>
            </a:r>
            <a:r>
              <a:rPr lang="en-US" sz="1000" dirty="0">
                <a:solidFill>
                  <a:srgbClr val="000000"/>
                </a:solidFill>
                <a:latin typeface="Arial"/>
              </a:rPr>
              <a:t>. 2020;31(6):410-421</a:t>
            </a:r>
          </a:p>
        </p:txBody>
      </p:sp>
    </p:spTree>
    <p:extLst>
      <p:ext uri="{BB962C8B-B14F-4D97-AF65-F5344CB8AC3E}">
        <p14:creationId xmlns:p14="http://schemas.microsoft.com/office/powerpoint/2010/main" val="384607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49C3C81-5666-44DB-2EE6-F1B4F4B83FE7}"/>
              </a:ext>
            </a:extLst>
          </p:cNvPr>
          <p:cNvGrpSpPr/>
          <p:nvPr/>
        </p:nvGrpSpPr>
        <p:grpSpPr>
          <a:xfrm>
            <a:off x="2147094" y="1672668"/>
            <a:ext cx="9857915" cy="4403814"/>
            <a:chOff x="2160707" y="2053815"/>
            <a:chExt cx="9857915" cy="4435353"/>
          </a:xfrm>
        </p:grpSpPr>
        <p:sp>
          <p:nvSpPr>
            <p:cNvPr id="3" name="Rectangle 2">
              <a:extLst>
                <a:ext uri="{FF2B5EF4-FFF2-40B4-BE49-F238E27FC236}">
                  <a16:creationId xmlns:a16="http://schemas.microsoft.com/office/drawing/2014/main" id="{9EFB9BDF-5FE7-A18B-12DB-4ECA72A95A5C}"/>
                </a:ext>
              </a:extLst>
            </p:cNvPr>
            <p:cNvSpPr/>
            <p:nvPr/>
          </p:nvSpPr>
          <p:spPr>
            <a:xfrm>
              <a:off x="2160707" y="2053815"/>
              <a:ext cx="1911600" cy="4412095"/>
            </a:xfrm>
            <a:prstGeom prst="rect">
              <a:avLst/>
            </a:prstGeom>
            <a:solidFill>
              <a:schemeClr val="bg1">
                <a:lumMod val="95000"/>
              </a:schemeClr>
            </a:solidFill>
            <a:ln w="19050">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3EE9C2C-C85F-7BC3-7495-C66CC72906B5}"/>
                </a:ext>
              </a:extLst>
            </p:cNvPr>
            <p:cNvSpPr/>
            <p:nvPr/>
          </p:nvSpPr>
          <p:spPr>
            <a:xfrm>
              <a:off x="4146338" y="2053815"/>
              <a:ext cx="1911600" cy="4435353"/>
            </a:xfrm>
            <a:prstGeom prst="rect">
              <a:avLst/>
            </a:prstGeom>
            <a:solidFill>
              <a:schemeClr val="bg1">
                <a:lumMod val="95000"/>
              </a:schemeClr>
            </a:solidFill>
            <a:ln w="19050">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FC2EAD8-15CA-B5C1-383C-96CB40C0A833}"/>
                </a:ext>
              </a:extLst>
            </p:cNvPr>
            <p:cNvSpPr/>
            <p:nvPr/>
          </p:nvSpPr>
          <p:spPr>
            <a:xfrm>
              <a:off x="6134063" y="2053815"/>
              <a:ext cx="1911600" cy="4435353"/>
            </a:xfrm>
            <a:prstGeom prst="rect">
              <a:avLst/>
            </a:prstGeom>
            <a:solidFill>
              <a:schemeClr val="bg1">
                <a:lumMod val="95000"/>
              </a:schemeClr>
            </a:solidFill>
            <a:ln w="19050">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051082A-50F5-473B-6EB7-332DF654931F}"/>
                </a:ext>
              </a:extLst>
            </p:cNvPr>
            <p:cNvSpPr/>
            <p:nvPr/>
          </p:nvSpPr>
          <p:spPr>
            <a:xfrm>
              <a:off x="8119693" y="2053815"/>
              <a:ext cx="1911600" cy="4435353"/>
            </a:xfrm>
            <a:prstGeom prst="rect">
              <a:avLst/>
            </a:prstGeom>
            <a:solidFill>
              <a:schemeClr val="bg1">
                <a:lumMod val="95000"/>
              </a:schemeClr>
            </a:solidFill>
            <a:ln w="19050">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7743136-0F9D-F523-D561-6D7389A24A91}"/>
                </a:ext>
              </a:extLst>
            </p:cNvPr>
            <p:cNvSpPr/>
            <p:nvPr/>
          </p:nvSpPr>
          <p:spPr>
            <a:xfrm>
              <a:off x="10107022" y="2053815"/>
              <a:ext cx="1911600" cy="4435353"/>
            </a:xfrm>
            <a:prstGeom prst="rect">
              <a:avLst/>
            </a:prstGeom>
            <a:solidFill>
              <a:schemeClr val="bg1">
                <a:lumMod val="95000"/>
              </a:schemeClr>
            </a:solidFill>
            <a:ln w="19050">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ounded Rectangle 35">
            <a:extLst>
              <a:ext uri="{FF2B5EF4-FFF2-40B4-BE49-F238E27FC236}">
                <a16:creationId xmlns:a16="http://schemas.microsoft.com/office/drawing/2014/main" id="{1F72CC0B-AA1E-B02F-8D3D-8F6880D5B997}"/>
              </a:ext>
            </a:extLst>
          </p:cNvPr>
          <p:cNvSpPr/>
          <p:nvPr/>
        </p:nvSpPr>
        <p:spPr>
          <a:xfrm>
            <a:off x="480234" y="4203200"/>
            <a:ext cx="1644820" cy="205200"/>
          </a:xfrm>
          <a:prstGeom prst="roundRect">
            <a:avLst>
              <a:gd name="adj" fmla="val 50000"/>
            </a:avLst>
          </a:prstGeom>
          <a:solidFill>
            <a:srgbClr val="D52B1E"/>
          </a:solidFill>
          <a:ln>
            <a:solidFill>
              <a:srgbClr val="D52B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36">
            <a:extLst>
              <a:ext uri="{FF2B5EF4-FFF2-40B4-BE49-F238E27FC236}">
                <a16:creationId xmlns:a16="http://schemas.microsoft.com/office/drawing/2014/main" id="{388A9632-17B9-8226-B941-E8947440083F}"/>
              </a:ext>
            </a:extLst>
          </p:cNvPr>
          <p:cNvSpPr/>
          <p:nvPr/>
        </p:nvSpPr>
        <p:spPr>
          <a:xfrm>
            <a:off x="483412" y="3682345"/>
            <a:ext cx="1638590" cy="446362"/>
          </a:xfrm>
          <a:prstGeom prst="roundRect">
            <a:avLst>
              <a:gd name="adj" fmla="val 50000"/>
            </a:avLst>
          </a:prstGeom>
          <a:solidFill>
            <a:srgbClr val="D52B1E"/>
          </a:solidFill>
          <a:ln>
            <a:solidFill>
              <a:srgbClr val="D52B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31">
            <a:extLst>
              <a:ext uri="{FF2B5EF4-FFF2-40B4-BE49-F238E27FC236}">
                <a16:creationId xmlns:a16="http://schemas.microsoft.com/office/drawing/2014/main" id="{B60D2CFB-DD49-4E24-5408-E1F4FFDDEEDB}"/>
              </a:ext>
            </a:extLst>
          </p:cNvPr>
          <p:cNvSpPr/>
          <p:nvPr/>
        </p:nvSpPr>
        <p:spPr>
          <a:xfrm>
            <a:off x="480233" y="2965881"/>
            <a:ext cx="1644820" cy="603336"/>
          </a:xfrm>
          <a:prstGeom prst="roundRect">
            <a:avLst>
              <a:gd name="adj" fmla="val 50000"/>
            </a:avLst>
          </a:prstGeom>
          <a:solidFill>
            <a:srgbClr val="D52B1E"/>
          </a:solidFill>
          <a:ln>
            <a:solidFill>
              <a:srgbClr val="D52B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 name="TextBox 10">
            <a:extLst>
              <a:ext uri="{FF2B5EF4-FFF2-40B4-BE49-F238E27FC236}">
                <a16:creationId xmlns:a16="http://schemas.microsoft.com/office/drawing/2014/main" id="{84321855-52D8-6DCB-65EA-02614A1107F2}"/>
              </a:ext>
            </a:extLst>
          </p:cNvPr>
          <p:cNvSpPr txBox="1"/>
          <p:nvPr/>
        </p:nvSpPr>
        <p:spPr bwMode="auto">
          <a:xfrm>
            <a:off x="4148399" y="1233651"/>
            <a:ext cx="2971800" cy="333533"/>
          </a:xfrm>
          <a:prstGeom prst="rect">
            <a:avLst/>
          </a:prstGeom>
          <a:noFill/>
          <a:ln>
            <a:noFill/>
          </a:ln>
          <a:extLst>
            <a:ext uri="{FAA26D3D-D897-4be2-8F04-BA451C77F1D7}">
              <ma14:placeholderFlag xmlns:ma14="http://schemas.microsoft.com/office/mac/drawingml/2011/main" xmlns="" val="1"/>
            </a:ext>
          </a:extLst>
        </p:spPr>
        <p:txBody>
          <a:bodyPr vert="horz" wrap="square" lIns="0" tIns="0" rIns="0" bIns="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0" cap="none" spc="0" normalizeH="0" baseline="0" noProof="0" dirty="0">
                <a:ln>
                  <a:noFill/>
                </a:ln>
                <a:effectLst/>
                <a:uLnTx/>
                <a:uFillTx/>
                <a:latin typeface="Arial"/>
                <a:ea typeface="+mn-ea"/>
                <a:cs typeface="+mn-cs"/>
              </a:rPr>
              <a:t>Phase 3 SURMOUNT Program</a:t>
            </a:r>
          </a:p>
        </p:txBody>
      </p:sp>
      <p:sp>
        <p:nvSpPr>
          <p:cNvPr id="13" name="TextBox 12">
            <a:extLst>
              <a:ext uri="{FF2B5EF4-FFF2-40B4-BE49-F238E27FC236}">
                <a16:creationId xmlns:a16="http://schemas.microsoft.com/office/drawing/2014/main" id="{6F4128AE-CCE6-F638-F2CB-FAA2673C7107}"/>
              </a:ext>
            </a:extLst>
          </p:cNvPr>
          <p:cNvSpPr txBox="1"/>
          <p:nvPr/>
        </p:nvSpPr>
        <p:spPr>
          <a:xfrm>
            <a:off x="2159008" y="1873178"/>
            <a:ext cx="1911205" cy="461665"/>
          </a:xfrm>
          <a:prstGeom prst="rect">
            <a:avLst/>
          </a:prstGeom>
          <a:noFill/>
        </p:spPr>
        <p:txBody>
          <a:bodyPr wrap="square" rtlCol="0">
            <a:spAutoFit/>
          </a:bodyPr>
          <a:lstStyle/>
          <a:p>
            <a:pPr algn="ctr"/>
            <a:r>
              <a:rPr kumimoji="0" lang="en-US" sz="1200" b="1" i="0" u="none" strike="noStrike" kern="0" cap="none" spc="0" normalizeH="0" baseline="0" noProof="0">
                <a:ln>
                  <a:noFill/>
                </a:ln>
                <a:solidFill>
                  <a:srgbClr val="D52B1E"/>
                </a:solidFill>
                <a:effectLst/>
                <a:uLnTx/>
                <a:uFillTx/>
                <a:latin typeface="Arial" charset="0"/>
                <a:ea typeface="+mn-ea"/>
                <a:cs typeface="+mn-cs"/>
              </a:rPr>
              <a:t>SURMO</a:t>
            </a:r>
            <a:r>
              <a:rPr kumimoji="0" lang="en-US" sz="1200" b="1" i="0" u="none" strike="noStrike" kern="0" cap="none" spc="0" normalizeH="0" baseline="0" noProof="0">
                <a:ln>
                  <a:noFill/>
                </a:ln>
                <a:solidFill>
                  <a:srgbClr val="E1251B"/>
                </a:solidFill>
                <a:effectLst/>
                <a:uLnTx/>
                <a:uFillTx/>
                <a:latin typeface="Arial" charset="0"/>
                <a:ea typeface="+mn-ea"/>
                <a:cs typeface="+mn-cs"/>
              </a:rPr>
              <a:t>UNT-</a:t>
            </a:r>
            <a:r>
              <a:rPr kumimoji="0" lang="en-US" sz="1200" b="1" i="0" u="none" strike="noStrike" kern="0" cap="none" spc="0" normalizeH="0" baseline="0" noProof="0">
                <a:ln>
                  <a:noFill/>
                </a:ln>
                <a:solidFill>
                  <a:srgbClr val="D52B1E"/>
                </a:solidFill>
                <a:effectLst/>
                <a:uLnTx/>
                <a:uFillTx/>
                <a:latin typeface="Arial" charset="0"/>
                <a:ea typeface="+mn-ea"/>
                <a:cs typeface="+mn-cs"/>
              </a:rPr>
              <a:t>1: Weight Management</a:t>
            </a:r>
            <a:r>
              <a:rPr kumimoji="0" lang="en-US" sz="1200" b="1" i="0" u="none" strike="noStrike" kern="0" cap="none" spc="0" normalizeH="0" baseline="30000" noProof="0">
                <a:ln>
                  <a:noFill/>
                </a:ln>
                <a:solidFill>
                  <a:srgbClr val="D52B1E"/>
                </a:solidFill>
                <a:effectLst/>
                <a:uLnTx/>
                <a:uFillTx/>
                <a:latin typeface="Arial" charset="0"/>
                <a:ea typeface="+mn-ea"/>
                <a:cs typeface="+mn-cs"/>
              </a:rPr>
              <a:t>1</a:t>
            </a:r>
          </a:p>
        </p:txBody>
      </p:sp>
      <p:sp>
        <p:nvSpPr>
          <p:cNvPr id="14" name="TextBox 13">
            <a:extLst>
              <a:ext uri="{FF2B5EF4-FFF2-40B4-BE49-F238E27FC236}">
                <a16:creationId xmlns:a16="http://schemas.microsoft.com/office/drawing/2014/main" id="{23D37B40-16C7-23FC-68F6-4C6EAEA762CF}"/>
              </a:ext>
            </a:extLst>
          </p:cNvPr>
          <p:cNvSpPr txBox="1"/>
          <p:nvPr/>
        </p:nvSpPr>
        <p:spPr>
          <a:xfrm>
            <a:off x="4148399" y="1873178"/>
            <a:ext cx="1942649"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
                <a:srgbClr val="D52B1E"/>
              </a:buClr>
              <a:buSzTx/>
              <a:buFontTx/>
              <a:buNone/>
              <a:tabLst/>
              <a:defRPr/>
            </a:pPr>
            <a:r>
              <a:rPr kumimoji="0" lang="en-US" sz="1200" b="1" i="0" u="none" strike="noStrike" kern="0" cap="none" spc="0" normalizeH="0" baseline="0" noProof="0">
                <a:ln>
                  <a:noFill/>
                </a:ln>
                <a:solidFill>
                  <a:srgbClr val="D52B1E"/>
                </a:solidFill>
                <a:effectLst/>
                <a:uLnTx/>
                <a:uFillTx/>
                <a:latin typeface="Arial" charset="0"/>
                <a:ea typeface="+mn-ea"/>
                <a:cs typeface="+mn-cs"/>
              </a:rPr>
              <a:t>SURMOUNT-2: Weight Management in T2D</a:t>
            </a:r>
            <a:r>
              <a:rPr kumimoji="0" lang="en-US" sz="1200" b="1" i="0" u="none" strike="noStrike" kern="0" cap="none" spc="0" normalizeH="0" baseline="30000" noProof="0">
                <a:ln>
                  <a:noFill/>
                </a:ln>
                <a:solidFill>
                  <a:srgbClr val="D52B1E"/>
                </a:solidFill>
                <a:effectLst/>
                <a:uLnTx/>
                <a:uFillTx/>
                <a:latin typeface="Arial" charset="0"/>
                <a:ea typeface="+mn-ea"/>
                <a:cs typeface="+mn-cs"/>
              </a:rPr>
              <a:t>2</a:t>
            </a:r>
          </a:p>
        </p:txBody>
      </p:sp>
      <p:sp>
        <p:nvSpPr>
          <p:cNvPr id="15" name="TextBox 14">
            <a:extLst>
              <a:ext uri="{FF2B5EF4-FFF2-40B4-BE49-F238E27FC236}">
                <a16:creationId xmlns:a16="http://schemas.microsoft.com/office/drawing/2014/main" id="{2D486C99-6D98-F406-C33D-8B562D97B695}"/>
              </a:ext>
            </a:extLst>
          </p:cNvPr>
          <p:cNvSpPr txBox="1"/>
          <p:nvPr/>
        </p:nvSpPr>
        <p:spPr>
          <a:xfrm>
            <a:off x="6134063" y="1873178"/>
            <a:ext cx="1909901"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
                <a:srgbClr val="D52B1E"/>
              </a:buClr>
              <a:buSzTx/>
              <a:buFontTx/>
              <a:buNone/>
              <a:tabLst/>
              <a:defRPr/>
            </a:pPr>
            <a:r>
              <a:rPr kumimoji="0" lang="en-US" sz="1200" b="1" i="0" u="none" strike="noStrike" kern="0" cap="none" spc="0" normalizeH="0" baseline="0" noProof="0">
                <a:ln>
                  <a:noFill/>
                </a:ln>
                <a:solidFill>
                  <a:srgbClr val="D52B1E"/>
                </a:solidFill>
                <a:effectLst/>
                <a:uLnTx/>
                <a:uFillTx/>
                <a:latin typeface="Arial" charset="0"/>
                <a:ea typeface="+mn-ea"/>
                <a:cs typeface="+mn-cs"/>
              </a:rPr>
              <a:t>SURMOUNT-3: Weight Management After Intensive </a:t>
            </a:r>
            <a:r>
              <a:rPr kumimoji="0" lang="en-US" sz="1200" b="1" i="0" u="none" strike="noStrike" kern="0" cap="none" spc="0" normalizeH="0" baseline="0" noProof="0">
                <a:ln>
                  <a:noFill/>
                </a:ln>
                <a:solidFill>
                  <a:srgbClr val="D52B1E"/>
                </a:solidFill>
                <a:effectLst/>
                <a:uLnTx/>
                <a:uFillTx/>
                <a:latin typeface="Arial"/>
                <a:ea typeface="+mn-ea"/>
                <a:cs typeface="+mn-cs"/>
              </a:rPr>
              <a:t>Lifestyle Intervention</a:t>
            </a:r>
            <a:r>
              <a:rPr kumimoji="0" lang="en-US" sz="1200" b="1" i="0" u="none" strike="noStrike" kern="0" cap="none" spc="0" normalizeH="0" baseline="30000" noProof="0">
                <a:ln>
                  <a:noFill/>
                </a:ln>
                <a:solidFill>
                  <a:srgbClr val="D52B1E"/>
                </a:solidFill>
                <a:effectLst/>
                <a:uLnTx/>
                <a:uFillTx/>
                <a:latin typeface="Arial"/>
                <a:ea typeface="+mn-ea"/>
                <a:cs typeface="+mn-cs"/>
              </a:rPr>
              <a:t>3</a:t>
            </a:r>
            <a:endParaRPr kumimoji="0" lang="en-US" sz="1200" b="1" i="0" u="none" strike="noStrike" kern="0" cap="none" spc="0" normalizeH="0" baseline="30000" noProof="0">
              <a:ln>
                <a:noFill/>
              </a:ln>
              <a:solidFill>
                <a:srgbClr val="D52B1E"/>
              </a:solidFill>
              <a:effectLst/>
              <a:uLnTx/>
              <a:uFillTx/>
              <a:latin typeface="Arial" charset="0"/>
              <a:ea typeface="+mn-ea"/>
              <a:cs typeface="+mn-cs"/>
            </a:endParaRPr>
          </a:p>
        </p:txBody>
      </p:sp>
      <p:sp>
        <p:nvSpPr>
          <p:cNvPr id="16" name="TextBox 15">
            <a:extLst>
              <a:ext uri="{FF2B5EF4-FFF2-40B4-BE49-F238E27FC236}">
                <a16:creationId xmlns:a16="http://schemas.microsoft.com/office/drawing/2014/main" id="{E37443E9-0805-03E9-E6E5-82EEABFE1A68}"/>
              </a:ext>
            </a:extLst>
          </p:cNvPr>
          <p:cNvSpPr txBox="1"/>
          <p:nvPr/>
        </p:nvSpPr>
        <p:spPr>
          <a:xfrm>
            <a:off x="8119693" y="1873178"/>
            <a:ext cx="1911600"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
                <a:srgbClr val="D52B1E"/>
              </a:buClr>
              <a:buSzTx/>
              <a:buFontTx/>
              <a:buNone/>
              <a:tabLst/>
              <a:defRPr/>
            </a:pPr>
            <a:r>
              <a:rPr kumimoji="0" lang="en-US" sz="1200" b="1" i="0" u="none" strike="noStrike" kern="0" cap="none" spc="0" normalizeH="0" baseline="0" noProof="0">
                <a:ln>
                  <a:noFill/>
                </a:ln>
                <a:solidFill>
                  <a:srgbClr val="D52B1E"/>
                </a:solidFill>
                <a:effectLst/>
                <a:uLnTx/>
                <a:uFillTx/>
                <a:latin typeface="Arial"/>
                <a:ea typeface="+mn-ea"/>
                <a:cs typeface="+mn-cs"/>
              </a:rPr>
              <a:t>SURMOUNT-4: Maintenance of Weight Loss</a:t>
            </a:r>
            <a:r>
              <a:rPr kumimoji="0" lang="en-US" sz="1200" b="1" i="0" u="none" strike="noStrike" kern="0" cap="none" spc="0" normalizeH="0" baseline="30000" noProof="0">
                <a:ln>
                  <a:noFill/>
                </a:ln>
                <a:solidFill>
                  <a:srgbClr val="D52B1E"/>
                </a:solidFill>
                <a:effectLst/>
                <a:uLnTx/>
                <a:uFillTx/>
                <a:latin typeface="Arial"/>
                <a:ea typeface="+mn-ea"/>
                <a:cs typeface="+mn-cs"/>
              </a:rPr>
              <a:t>4</a:t>
            </a:r>
          </a:p>
        </p:txBody>
      </p:sp>
      <p:sp>
        <p:nvSpPr>
          <p:cNvPr id="17" name="TextBox 16">
            <a:extLst>
              <a:ext uri="{FF2B5EF4-FFF2-40B4-BE49-F238E27FC236}">
                <a16:creationId xmlns:a16="http://schemas.microsoft.com/office/drawing/2014/main" id="{D51E5997-51B2-3BEC-5FF2-7D3D1040095C}"/>
              </a:ext>
            </a:extLst>
          </p:cNvPr>
          <p:cNvSpPr txBox="1"/>
          <p:nvPr/>
        </p:nvSpPr>
        <p:spPr>
          <a:xfrm>
            <a:off x="10090705" y="1873178"/>
            <a:ext cx="1927918" cy="1015663"/>
          </a:xfrm>
          <a:prstGeom prst="rect">
            <a:avLst/>
          </a:prstGeom>
          <a:noFill/>
        </p:spPr>
        <p:txBody>
          <a:bodyPr wrap="square" rtlCol="0">
            <a:spAutoFit/>
          </a:bodyPr>
          <a:lstStyle/>
          <a:p>
            <a:pPr algn="ctr" fontAlgn="base">
              <a:spcBef>
                <a:spcPct val="0"/>
              </a:spcBef>
              <a:spcAft>
                <a:spcPct val="0"/>
              </a:spcAft>
              <a:buClr>
                <a:srgbClr val="D52B1E"/>
              </a:buClr>
              <a:defRPr/>
            </a:pPr>
            <a:r>
              <a:rPr lang="en-US" sz="1200" b="1">
                <a:solidFill>
                  <a:srgbClr val="D52B1E"/>
                </a:solidFill>
              </a:rPr>
              <a:t>SURMOUNT-5: </a:t>
            </a:r>
            <a:r>
              <a:rPr lang="en-IN" sz="1200" b="1">
                <a:solidFill>
                  <a:srgbClr val="D52B1E"/>
                </a:solidFill>
              </a:rPr>
              <a:t>Weight Management in Participants With Weight-Related Comorbidities</a:t>
            </a:r>
            <a:r>
              <a:rPr lang="en-IN" sz="1200" b="1" baseline="30000">
                <a:solidFill>
                  <a:srgbClr val="D52B1E"/>
                </a:solidFill>
              </a:rPr>
              <a:t>5</a:t>
            </a:r>
            <a:endParaRPr kumimoji="0" lang="en-US" sz="1200" b="1" i="0" u="none" strike="noStrike" kern="1200" cap="none" spc="0" normalizeH="0" baseline="30000" noProof="0">
              <a:ln>
                <a:noFill/>
              </a:ln>
              <a:solidFill>
                <a:srgbClr val="D52B1E"/>
              </a:solidFill>
              <a:effectLst/>
              <a:uLnTx/>
              <a:uFillTx/>
              <a:latin typeface="Arial"/>
              <a:ea typeface="+mn-ea"/>
              <a:cs typeface="+mn-cs"/>
            </a:endParaRPr>
          </a:p>
        </p:txBody>
      </p:sp>
      <p:sp>
        <p:nvSpPr>
          <p:cNvPr id="18" name="TextBox 17">
            <a:extLst>
              <a:ext uri="{FF2B5EF4-FFF2-40B4-BE49-F238E27FC236}">
                <a16:creationId xmlns:a16="http://schemas.microsoft.com/office/drawing/2014/main" id="{4C88CCD0-3E3D-437B-8B8A-AF5D9E109C94}"/>
              </a:ext>
            </a:extLst>
          </p:cNvPr>
          <p:cNvSpPr txBox="1"/>
          <p:nvPr/>
        </p:nvSpPr>
        <p:spPr>
          <a:xfrm>
            <a:off x="485119" y="3048362"/>
            <a:ext cx="1545076" cy="461665"/>
          </a:xfrm>
          <a:prstGeom prst="rect">
            <a:avLst/>
          </a:prstGeom>
          <a:noFill/>
        </p:spPr>
        <p:txBody>
          <a:bodyPr wrap="square" rtlCol="0">
            <a:spAutoFit/>
          </a:bodyPr>
          <a:lstStyle/>
          <a:p>
            <a:pPr algn="r"/>
            <a:r>
              <a:rPr kumimoji="0" lang="en-US" sz="1200" b="1" i="0" u="none" strike="noStrike" kern="0" cap="none" spc="0" normalizeH="0" baseline="0" noProof="0">
                <a:ln>
                  <a:noFill/>
                </a:ln>
                <a:solidFill>
                  <a:schemeClr val="bg1"/>
                </a:solidFill>
                <a:effectLst/>
                <a:uLnTx/>
                <a:uFillTx/>
                <a:latin typeface="Arial" charset="0"/>
                <a:ea typeface="+mn-ea"/>
                <a:cs typeface="+mn-cs"/>
              </a:rPr>
              <a:t>Primary completion date:</a:t>
            </a:r>
          </a:p>
        </p:txBody>
      </p:sp>
      <p:sp>
        <p:nvSpPr>
          <p:cNvPr id="19" name="TextBox 18">
            <a:extLst>
              <a:ext uri="{FF2B5EF4-FFF2-40B4-BE49-F238E27FC236}">
                <a16:creationId xmlns:a16="http://schemas.microsoft.com/office/drawing/2014/main" id="{059B5780-101C-DA34-A547-653C0BF7D72F}"/>
              </a:ext>
            </a:extLst>
          </p:cNvPr>
          <p:cNvSpPr txBox="1"/>
          <p:nvPr/>
        </p:nvSpPr>
        <p:spPr>
          <a:xfrm>
            <a:off x="2699214" y="3130158"/>
            <a:ext cx="873957" cy="276999"/>
          </a:xfrm>
          <a:prstGeom prst="rect">
            <a:avLst/>
          </a:prstGeom>
          <a:noFill/>
        </p:spPr>
        <p:txBody>
          <a:bodyPr wrap="none" rtlCol="0">
            <a:spAutoFit/>
          </a:bodyPr>
          <a:lstStyle/>
          <a:p>
            <a:pPr algn="ctr"/>
            <a:r>
              <a:rPr kumimoji="0" lang="en-US" sz="1200" b="0" i="0" u="none" strike="noStrike" kern="0" cap="none" spc="0" normalizeH="0" baseline="0" noProof="0">
                <a:ln>
                  <a:noFill/>
                </a:ln>
                <a:effectLst/>
                <a:uLnTx/>
                <a:uFillTx/>
                <a:latin typeface="Arial" panose="020B0604020202020204" pitchFamily="34" charset="0"/>
                <a:cs typeface="Arial" panose="020B0604020202020204" pitchFamily="34" charset="0"/>
              </a:rPr>
              <a:t>April 2022</a:t>
            </a:r>
          </a:p>
        </p:txBody>
      </p:sp>
      <p:sp>
        <p:nvSpPr>
          <p:cNvPr id="20" name="TextBox 19">
            <a:extLst>
              <a:ext uri="{FF2B5EF4-FFF2-40B4-BE49-F238E27FC236}">
                <a16:creationId xmlns:a16="http://schemas.microsoft.com/office/drawing/2014/main" id="{5A80CB0F-33BF-51E1-C065-6E5258C185DA}"/>
              </a:ext>
            </a:extLst>
          </p:cNvPr>
          <p:cNvSpPr txBox="1"/>
          <p:nvPr/>
        </p:nvSpPr>
        <p:spPr>
          <a:xfrm>
            <a:off x="4682745" y="3130158"/>
            <a:ext cx="873957" cy="276999"/>
          </a:xfrm>
          <a:prstGeom prst="rect">
            <a:avLst/>
          </a:prstGeom>
          <a:noFill/>
        </p:spPr>
        <p:txBody>
          <a:bodyPr wrap="none" lIns="91440" tIns="45720" rIns="91440" bIns="45720" rtlCol="0" anchor="t">
            <a:spAutoFit/>
          </a:bodyPr>
          <a:lstStyle/>
          <a:p>
            <a:pPr algn="ctr"/>
            <a:r>
              <a:rPr kumimoji="0" lang="en-US" sz="1200" b="0" i="0" u="none" strike="noStrike" kern="0" cap="none" spc="0" normalizeH="0" baseline="0" noProof="0">
                <a:ln>
                  <a:noFill/>
                </a:ln>
                <a:effectLst/>
                <a:uLnTx/>
                <a:uFillTx/>
                <a:latin typeface="Arial"/>
                <a:cs typeface="Arial"/>
              </a:rPr>
              <a:t>April </a:t>
            </a:r>
            <a:r>
              <a:rPr lang="en-US" sz="1200" kern="0">
                <a:latin typeface="Arial"/>
                <a:cs typeface="Arial"/>
              </a:rPr>
              <a:t>2023</a:t>
            </a:r>
            <a:endParaRPr kumimoji="0" lang="en-US" sz="12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BC173CEB-B509-8378-4290-FE4B3628005B}"/>
              </a:ext>
            </a:extLst>
          </p:cNvPr>
          <p:cNvSpPr txBox="1"/>
          <p:nvPr/>
        </p:nvSpPr>
        <p:spPr>
          <a:xfrm>
            <a:off x="6660050" y="3130158"/>
            <a:ext cx="857928" cy="276999"/>
          </a:xfrm>
          <a:prstGeom prst="rect">
            <a:avLst/>
          </a:prstGeom>
          <a:noFill/>
        </p:spPr>
        <p:txBody>
          <a:bodyPr wrap="none" lIns="91440" tIns="45720" rIns="91440" bIns="45720" rtlCol="0" anchor="t">
            <a:spAutoFit/>
          </a:bodyPr>
          <a:lstStyle/>
          <a:p>
            <a:pPr algn="ctr"/>
            <a:r>
              <a:rPr lang="en-US" sz="1200" kern="0">
                <a:latin typeface="Arial"/>
                <a:cs typeface="Arial"/>
              </a:rPr>
              <a:t>May 2023</a:t>
            </a:r>
            <a:endParaRPr kumimoji="0" lang="en-US" sz="12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1ED029-E1C0-BCEB-EFFF-049E751BDA70}"/>
              </a:ext>
            </a:extLst>
          </p:cNvPr>
          <p:cNvSpPr txBox="1"/>
          <p:nvPr/>
        </p:nvSpPr>
        <p:spPr>
          <a:xfrm>
            <a:off x="8638515" y="3130158"/>
            <a:ext cx="873957" cy="276999"/>
          </a:xfrm>
          <a:prstGeom prst="rect">
            <a:avLst/>
          </a:prstGeom>
          <a:noFill/>
        </p:spPr>
        <p:txBody>
          <a:bodyPr wrap="none" lIns="91440" tIns="45720" rIns="91440" bIns="45720" rtlCol="0" anchor="t">
            <a:spAutoFit/>
          </a:bodyPr>
          <a:lstStyle/>
          <a:p>
            <a:pPr marL="0" marR="0" lvl="0" indent="0" algn="ctr" defTabSz="914400" rtl="0" eaLnBrk="1" fontAlgn="base" latinLnBrk="0" hangingPunct="1">
              <a:lnSpc>
                <a:spcPct val="100000"/>
              </a:lnSpc>
              <a:spcBef>
                <a:spcPct val="0"/>
              </a:spcBef>
              <a:spcAft>
                <a:spcPct val="0"/>
              </a:spcAft>
              <a:buClr>
                <a:srgbClr val="D52B1E"/>
              </a:buClr>
              <a:buSzTx/>
              <a:buFontTx/>
              <a:buNone/>
              <a:tabLst/>
              <a:defRPr/>
            </a:pPr>
            <a:r>
              <a:rPr lang="en-US" sz="1200" kern="0">
                <a:latin typeface="Arial"/>
                <a:cs typeface="Arial"/>
              </a:rPr>
              <a:t>May</a:t>
            </a:r>
            <a:r>
              <a:rPr kumimoji="0" lang="en-US" sz="1200" b="0" i="0" u="none" strike="noStrike" kern="0" cap="none" spc="0" normalizeH="0" baseline="0" noProof="0">
                <a:ln>
                  <a:noFill/>
                </a:ln>
                <a:effectLst/>
                <a:uLnTx/>
                <a:uFillTx/>
                <a:latin typeface="Arial"/>
                <a:cs typeface="Arial"/>
              </a:rPr>
              <a:t> 2023</a:t>
            </a:r>
          </a:p>
        </p:txBody>
      </p:sp>
      <p:sp>
        <p:nvSpPr>
          <p:cNvPr id="23" name="TextBox 22">
            <a:extLst>
              <a:ext uri="{FF2B5EF4-FFF2-40B4-BE49-F238E27FC236}">
                <a16:creationId xmlns:a16="http://schemas.microsoft.com/office/drawing/2014/main" id="{10D61F72-ADBE-55D8-1782-8418B7831CF1}"/>
              </a:ext>
            </a:extLst>
          </p:cNvPr>
          <p:cNvSpPr txBox="1"/>
          <p:nvPr/>
        </p:nvSpPr>
        <p:spPr>
          <a:xfrm>
            <a:off x="10417310" y="3018393"/>
            <a:ext cx="1274709"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
                <a:srgbClr val="D52B1E"/>
              </a:buClr>
              <a:buSzTx/>
              <a:buFontTx/>
              <a:buNone/>
              <a:tabLst/>
              <a:defRPr/>
            </a:pPr>
            <a:r>
              <a:rPr lang="en-US" sz="1200">
                <a:latin typeface="Arial" panose="020B0604020202020204" pitchFamily="34" charset="0"/>
                <a:cs typeface="Arial" panose="020B0604020202020204" pitchFamily="34" charset="0"/>
              </a:rPr>
              <a:t>November 2024</a:t>
            </a:r>
            <a:endParaRPr kumimoji="0" lang="en-US" sz="12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91255F4D-F2E2-F417-97D7-6B0F35FE8ABB}"/>
              </a:ext>
            </a:extLst>
          </p:cNvPr>
          <p:cNvSpPr txBox="1"/>
          <p:nvPr/>
        </p:nvSpPr>
        <p:spPr>
          <a:xfrm>
            <a:off x="549447" y="3674694"/>
            <a:ext cx="1561646" cy="461665"/>
          </a:xfrm>
          <a:prstGeom prst="rect">
            <a:avLst/>
          </a:prstGeom>
          <a:noFill/>
        </p:spPr>
        <p:txBody>
          <a:bodyPr wrap="square" rtlCol="0">
            <a:spAutoFit/>
          </a:bodyPr>
          <a:lstStyle/>
          <a:p>
            <a:pPr algn="r"/>
            <a:r>
              <a:rPr lang="en-US" sz="1200" b="1" kern="0">
                <a:solidFill>
                  <a:schemeClr val="bg1"/>
                </a:solidFill>
                <a:latin typeface="Arial" charset="0"/>
              </a:rPr>
              <a:t>Number of</a:t>
            </a:r>
          </a:p>
          <a:p>
            <a:pPr algn="r"/>
            <a:r>
              <a:rPr lang="en-US" sz="1200" b="1" kern="0">
                <a:solidFill>
                  <a:schemeClr val="bg1"/>
                </a:solidFill>
                <a:latin typeface="Arial" charset="0"/>
              </a:rPr>
              <a:t>study participants:</a:t>
            </a:r>
            <a:endParaRPr lang="en-US" sz="1400" b="1">
              <a:solidFill>
                <a:schemeClr val="bg1"/>
              </a:solidFill>
            </a:endParaRPr>
          </a:p>
        </p:txBody>
      </p:sp>
      <p:sp>
        <p:nvSpPr>
          <p:cNvPr id="25" name="TextBox 24">
            <a:extLst>
              <a:ext uri="{FF2B5EF4-FFF2-40B4-BE49-F238E27FC236}">
                <a16:creationId xmlns:a16="http://schemas.microsoft.com/office/drawing/2014/main" id="{C98439D8-DF63-140E-3CCD-31CBE48B9035}"/>
              </a:ext>
            </a:extLst>
          </p:cNvPr>
          <p:cNvSpPr txBox="1"/>
          <p:nvPr/>
        </p:nvSpPr>
        <p:spPr>
          <a:xfrm>
            <a:off x="496551" y="4164372"/>
            <a:ext cx="1644820" cy="276999"/>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
                <a:srgbClr val="D52B1E"/>
              </a:buClr>
              <a:buSzTx/>
              <a:buFontTx/>
              <a:buNone/>
              <a:tabLst/>
              <a:defRPr/>
            </a:pPr>
            <a:r>
              <a:rPr kumimoji="0" lang="en-US" sz="1200" b="1" i="0" u="none" strike="noStrike" kern="0" cap="none" spc="0" normalizeH="0" baseline="0" noProof="0">
                <a:ln>
                  <a:noFill/>
                </a:ln>
                <a:solidFill>
                  <a:schemeClr val="bg1"/>
                </a:solidFill>
                <a:effectLst/>
                <a:uLnTx/>
                <a:uFillTx/>
                <a:latin typeface="Arial" charset="0"/>
                <a:ea typeface="+mn-ea"/>
                <a:cs typeface="+mn-cs"/>
              </a:rPr>
              <a:t>Treatment</a:t>
            </a:r>
            <a:r>
              <a:rPr lang="en-US" sz="1200" b="1" kern="0">
                <a:solidFill>
                  <a:schemeClr val="bg1"/>
                </a:solidFill>
                <a:latin typeface="Arial" charset="0"/>
              </a:rPr>
              <a:t> </a:t>
            </a:r>
            <a:r>
              <a:rPr kumimoji="0" lang="en-US" sz="1200" b="1" i="0" u="none" strike="noStrike" kern="0" cap="none" spc="0" normalizeH="0" baseline="0" noProof="0">
                <a:ln>
                  <a:noFill/>
                </a:ln>
                <a:solidFill>
                  <a:schemeClr val="bg1"/>
                </a:solidFill>
                <a:effectLst/>
                <a:uLnTx/>
                <a:uFillTx/>
                <a:latin typeface="Arial" charset="0"/>
                <a:ea typeface="+mn-ea"/>
                <a:cs typeface="+mn-cs"/>
              </a:rPr>
              <a:t>duration:</a:t>
            </a:r>
            <a:endParaRPr kumimoji="0" lang="en-US" sz="1400" b="1" i="0" u="none" strike="noStrike" kern="0" cap="none" spc="0" normalizeH="0" baseline="0" noProof="0">
              <a:ln>
                <a:noFill/>
              </a:ln>
              <a:solidFill>
                <a:schemeClr val="bg1"/>
              </a:solidFill>
              <a:effectLst/>
              <a:uLnTx/>
              <a:uFillTx/>
              <a:latin typeface="Arial" charset="0"/>
              <a:ea typeface="+mn-ea"/>
              <a:cs typeface="+mn-cs"/>
            </a:endParaRPr>
          </a:p>
        </p:txBody>
      </p:sp>
      <p:sp>
        <p:nvSpPr>
          <p:cNvPr id="26" name="TextBox 25">
            <a:extLst>
              <a:ext uri="{FF2B5EF4-FFF2-40B4-BE49-F238E27FC236}">
                <a16:creationId xmlns:a16="http://schemas.microsoft.com/office/drawing/2014/main" id="{6066FEC1-5F0C-0218-78CF-8271097E4714}"/>
              </a:ext>
            </a:extLst>
          </p:cNvPr>
          <p:cNvSpPr txBox="1"/>
          <p:nvPr/>
        </p:nvSpPr>
        <p:spPr>
          <a:xfrm>
            <a:off x="2845087" y="3801726"/>
            <a:ext cx="582211" cy="307777"/>
          </a:xfrm>
          <a:prstGeom prst="rect">
            <a:avLst/>
          </a:prstGeom>
          <a:noFill/>
        </p:spPr>
        <p:txBody>
          <a:bodyPr wrap="none" rtlCol="0">
            <a:spAutoFit/>
          </a:bodyPr>
          <a:lstStyle/>
          <a:p>
            <a:pPr algn="ctr"/>
            <a:r>
              <a:rPr kumimoji="0" lang="en-US" sz="1400" b="0" i="0" u="none" strike="noStrike" kern="0" cap="none" spc="0" normalizeH="0" baseline="0" noProof="0">
                <a:ln>
                  <a:noFill/>
                </a:ln>
                <a:effectLst/>
                <a:uLnTx/>
                <a:uFillTx/>
                <a:latin typeface="Arial" charset="0"/>
                <a:ea typeface="+mn-ea"/>
                <a:cs typeface="+mn-cs"/>
              </a:rPr>
              <a:t>2539</a:t>
            </a:r>
            <a:endParaRPr lang="en-US" sz="1050"/>
          </a:p>
        </p:txBody>
      </p:sp>
      <p:sp>
        <p:nvSpPr>
          <p:cNvPr id="27" name="TextBox 26">
            <a:extLst>
              <a:ext uri="{FF2B5EF4-FFF2-40B4-BE49-F238E27FC236}">
                <a16:creationId xmlns:a16="http://schemas.microsoft.com/office/drawing/2014/main" id="{FD5EF5DA-F610-8ED1-34C5-686992C97319}"/>
              </a:ext>
            </a:extLst>
          </p:cNvPr>
          <p:cNvSpPr txBox="1"/>
          <p:nvPr/>
        </p:nvSpPr>
        <p:spPr>
          <a:xfrm>
            <a:off x="2665551" y="4094351"/>
            <a:ext cx="941283"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
                <a:srgbClr val="D52B1E"/>
              </a:buClr>
              <a:buSzTx/>
              <a:buFontTx/>
              <a:buNone/>
              <a:tabLst/>
              <a:defRPr/>
            </a:pPr>
            <a:r>
              <a:rPr kumimoji="0" lang="en-US" sz="1400" b="0" i="0" u="none" strike="noStrike" kern="0" cap="none" spc="0" normalizeH="0" baseline="0" noProof="0">
                <a:ln>
                  <a:noFill/>
                </a:ln>
                <a:effectLst/>
                <a:uLnTx/>
                <a:uFillTx/>
                <a:latin typeface="Arial" charset="0"/>
                <a:ea typeface="+mn-ea"/>
                <a:cs typeface="+mn-cs"/>
              </a:rPr>
              <a:t>72 weeks</a:t>
            </a:r>
            <a:endParaRPr kumimoji="0" lang="en-US" sz="1050" b="0" i="0" u="none" strike="noStrike" kern="0" cap="none" spc="0" normalizeH="0" baseline="0" noProof="0">
              <a:ln>
                <a:noFill/>
              </a:ln>
              <a:effectLst/>
              <a:uLnTx/>
              <a:uFillTx/>
              <a:latin typeface="Arial" charset="0"/>
              <a:ea typeface="+mn-ea"/>
              <a:cs typeface="+mn-cs"/>
            </a:endParaRPr>
          </a:p>
        </p:txBody>
      </p:sp>
      <p:sp>
        <p:nvSpPr>
          <p:cNvPr id="28" name="TextBox 27">
            <a:extLst>
              <a:ext uri="{FF2B5EF4-FFF2-40B4-BE49-F238E27FC236}">
                <a16:creationId xmlns:a16="http://schemas.microsoft.com/office/drawing/2014/main" id="{FE64BB9D-EF81-8C9E-629C-4AFC98E43649}"/>
              </a:ext>
            </a:extLst>
          </p:cNvPr>
          <p:cNvSpPr txBox="1"/>
          <p:nvPr/>
        </p:nvSpPr>
        <p:spPr>
          <a:xfrm>
            <a:off x="4878311" y="3801726"/>
            <a:ext cx="482824" cy="307777"/>
          </a:xfrm>
          <a:prstGeom prst="rect">
            <a:avLst/>
          </a:prstGeom>
          <a:noFill/>
        </p:spPr>
        <p:txBody>
          <a:bodyPr wrap="none" rtlCol="0">
            <a:spAutoFit/>
          </a:bodyPr>
          <a:lstStyle/>
          <a:p>
            <a:pPr algn="ctr"/>
            <a:r>
              <a:rPr kumimoji="0" lang="en-US" sz="1400" b="0" i="0" u="none" strike="noStrike" kern="0" cap="none" spc="0" normalizeH="0" baseline="0" noProof="0">
                <a:ln>
                  <a:noFill/>
                </a:ln>
                <a:effectLst/>
                <a:uLnTx/>
                <a:uFillTx/>
                <a:latin typeface="Arial" charset="0"/>
                <a:ea typeface="+mn-ea"/>
                <a:cs typeface="+mn-cs"/>
              </a:rPr>
              <a:t>938</a:t>
            </a:r>
            <a:endParaRPr lang="en-US" sz="1050"/>
          </a:p>
        </p:txBody>
      </p:sp>
      <p:sp>
        <p:nvSpPr>
          <p:cNvPr id="29" name="TextBox 28">
            <a:extLst>
              <a:ext uri="{FF2B5EF4-FFF2-40B4-BE49-F238E27FC236}">
                <a16:creationId xmlns:a16="http://schemas.microsoft.com/office/drawing/2014/main" id="{B4D361AF-C043-472D-AB8F-DD88C139D311}"/>
              </a:ext>
            </a:extLst>
          </p:cNvPr>
          <p:cNvSpPr txBox="1"/>
          <p:nvPr/>
        </p:nvSpPr>
        <p:spPr>
          <a:xfrm>
            <a:off x="4649082" y="4094351"/>
            <a:ext cx="941283"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
                <a:srgbClr val="D52B1E"/>
              </a:buClr>
              <a:buSzTx/>
              <a:buFontTx/>
              <a:buNone/>
              <a:tabLst/>
              <a:defRPr/>
            </a:pPr>
            <a:r>
              <a:rPr kumimoji="0" lang="en-US" sz="1400" b="0" i="0" u="none" strike="noStrike" kern="0" cap="none" spc="0" normalizeH="0" baseline="0" noProof="0">
                <a:ln>
                  <a:noFill/>
                </a:ln>
                <a:effectLst/>
                <a:uLnTx/>
                <a:uFillTx/>
                <a:latin typeface="Arial" charset="0"/>
                <a:ea typeface="+mn-ea"/>
                <a:cs typeface="+mn-cs"/>
              </a:rPr>
              <a:t>72 weeks</a:t>
            </a:r>
            <a:endParaRPr kumimoji="0" lang="en-US" sz="1050" b="0" i="0" u="none" strike="noStrike" kern="0" cap="none" spc="0" normalizeH="0" baseline="0" noProof="0">
              <a:ln>
                <a:noFill/>
              </a:ln>
              <a:effectLst/>
              <a:uLnTx/>
              <a:uFillTx/>
              <a:latin typeface="Arial" charset="0"/>
              <a:ea typeface="+mn-ea"/>
              <a:cs typeface="+mn-cs"/>
            </a:endParaRPr>
          </a:p>
        </p:txBody>
      </p:sp>
      <p:sp>
        <p:nvSpPr>
          <p:cNvPr id="30" name="TextBox 29">
            <a:extLst>
              <a:ext uri="{FF2B5EF4-FFF2-40B4-BE49-F238E27FC236}">
                <a16:creationId xmlns:a16="http://schemas.microsoft.com/office/drawing/2014/main" id="{029217E4-C9BC-A545-D37D-A6B892799757}"/>
              </a:ext>
            </a:extLst>
          </p:cNvPr>
          <p:cNvSpPr txBox="1"/>
          <p:nvPr/>
        </p:nvSpPr>
        <p:spPr>
          <a:xfrm>
            <a:off x="6847601" y="3801726"/>
            <a:ext cx="482824" cy="307777"/>
          </a:xfrm>
          <a:prstGeom prst="rect">
            <a:avLst/>
          </a:prstGeom>
          <a:noFill/>
        </p:spPr>
        <p:txBody>
          <a:bodyPr wrap="none" rtlCol="0">
            <a:spAutoFit/>
          </a:bodyPr>
          <a:lstStyle/>
          <a:p>
            <a:pPr algn="ctr"/>
            <a:r>
              <a:rPr kumimoji="0" lang="en-US" sz="1400" b="0" i="0" u="none" strike="noStrike" kern="0" cap="none" spc="0" normalizeH="0" baseline="0" noProof="0">
                <a:ln>
                  <a:noFill/>
                </a:ln>
                <a:effectLst/>
                <a:uLnTx/>
                <a:uFillTx/>
                <a:latin typeface="Arial" charset="0"/>
                <a:ea typeface="+mn-ea"/>
                <a:cs typeface="+mn-cs"/>
              </a:rPr>
              <a:t>806</a:t>
            </a:r>
            <a:endParaRPr lang="en-US" sz="1050"/>
          </a:p>
        </p:txBody>
      </p:sp>
      <p:sp>
        <p:nvSpPr>
          <p:cNvPr id="31" name="TextBox 30">
            <a:extLst>
              <a:ext uri="{FF2B5EF4-FFF2-40B4-BE49-F238E27FC236}">
                <a16:creationId xmlns:a16="http://schemas.microsoft.com/office/drawing/2014/main" id="{9CAB475C-FE24-1118-BA54-6A42E7C2E9BE}"/>
              </a:ext>
            </a:extLst>
          </p:cNvPr>
          <p:cNvSpPr txBox="1"/>
          <p:nvPr/>
        </p:nvSpPr>
        <p:spPr>
          <a:xfrm>
            <a:off x="6618372" y="4094351"/>
            <a:ext cx="941283"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
                <a:srgbClr val="D52B1E"/>
              </a:buClr>
              <a:buSzTx/>
              <a:buFontTx/>
              <a:buNone/>
              <a:tabLst/>
              <a:defRPr/>
            </a:pPr>
            <a:r>
              <a:rPr kumimoji="0" lang="en-US" sz="1400" b="0" i="0" u="none" strike="noStrike" kern="0" cap="none" spc="0" normalizeH="0" baseline="0" noProof="0">
                <a:ln>
                  <a:noFill/>
                </a:ln>
                <a:effectLst/>
                <a:uLnTx/>
                <a:uFillTx/>
                <a:latin typeface="Arial" charset="0"/>
                <a:ea typeface="+mn-ea"/>
                <a:cs typeface="+mn-cs"/>
              </a:rPr>
              <a:t>72 weeks</a:t>
            </a:r>
            <a:endParaRPr kumimoji="0" lang="en-US" sz="1050" b="0" i="0" u="none" strike="noStrike" kern="0" cap="none" spc="0" normalizeH="0" baseline="0" noProof="0">
              <a:ln>
                <a:noFill/>
              </a:ln>
              <a:effectLst/>
              <a:uLnTx/>
              <a:uFillTx/>
              <a:latin typeface="Arial" charset="0"/>
              <a:ea typeface="+mn-ea"/>
              <a:cs typeface="+mn-cs"/>
            </a:endParaRPr>
          </a:p>
        </p:txBody>
      </p:sp>
      <p:sp>
        <p:nvSpPr>
          <p:cNvPr id="32" name="TextBox 31">
            <a:extLst>
              <a:ext uri="{FF2B5EF4-FFF2-40B4-BE49-F238E27FC236}">
                <a16:creationId xmlns:a16="http://schemas.microsoft.com/office/drawing/2014/main" id="{957BCB51-26A7-6EAF-7753-283F22B0DD7E}"/>
              </a:ext>
            </a:extLst>
          </p:cNvPr>
          <p:cNvSpPr txBox="1"/>
          <p:nvPr/>
        </p:nvSpPr>
        <p:spPr>
          <a:xfrm>
            <a:off x="8834081" y="3801726"/>
            <a:ext cx="482824" cy="307777"/>
          </a:xfrm>
          <a:prstGeom prst="rect">
            <a:avLst/>
          </a:prstGeom>
          <a:noFill/>
        </p:spPr>
        <p:txBody>
          <a:bodyPr wrap="none" rtlCol="0">
            <a:spAutoFit/>
          </a:bodyPr>
          <a:lstStyle/>
          <a:p>
            <a:pPr algn="ctr"/>
            <a:r>
              <a:rPr kumimoji="0" lang="en-US" sz="1400" b="0" i="0" u="none" strike="noStrike" kern="0" cap="none" spc="0" normalizeH="0" baseline="0" noProof="0">
                <a:ln>
                  <a:noFill/>
                </a:ln>
                <a:effectLst/>
                <a:uLnTx/>
                <a:uFillTx/>
                <a:latin typeface="Arial"/>
                <a:ea typeface="+mn-ea"/>
                <a:cs typeface="+mn-cs"/>
              </a:rPr>
              <a:t>783</a:t>
            </a:r>
            <a:endParaRPr lang="en-US" sz="1050"/>
          </a:p>
        </p:txBody>
      </p:sp>
      <p:sp>
        <p:nvSpPr>
          <p:cNvPr id="33" name="TextBox 32">
            <a:extLst>
              <a:ext uri="{FF2B5EF4-FFF2-40B4-BE49-F238E27FC236}">
                <a16:creationId xmlns:a16="http://schemas.microsoft.com/office/drawing/2014/main" id="{5905C799-FA1A-A83B-875C-7F404AC3C1D5}"/>
              </a:ext>
            </a:extLst>
          </p:cNvPr>
          <p:cNvSpPr txBox="1"/>
          <p:nvPr/>
        </p:nvSpPr>
        <p:spPr>
          <a:xfrm>
            <a:off x="8604852" y="4094351"/>
            <a:ext cx="941283"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
                <a:srgbClr val="D52B1E"/>
              </a:buClr>
              <a:buSzTx/>
              <a:buFontTx/>
              <a:buNone/>
              <a:tabLst/>
              <a:defRPr/>
            </a:pPr>
            <a:r>
              <a:rPr kumimoji="0" lang="en-US" sz="1400" b="0" i="0" u="none" strike="noStrike" kern="0" cap="none" spc="0" normalizeH="0" baseline="0" noProof="0">
                <a:ln>
                  <a:noFill/>
                </a:ln>
                <a:effectLst/>
                <a:uLnTx/>
                <a:uFillTx/>
                <a:latin typeface="Arial" charset="0"/>
                <a:ea typeface="+mn-ea"/>
                <a:cs typeface="+mn-cs"/>
              </a:rPr>
              <a:t>88 weeks</a:t>
            </a:r>
            <a:endParaRPr kumimoji="0" lang="en-US" sz="1050" b="0" i="0" u="none" strike="noStrike" kern="0" cap="none" spc="0" normalizeH="0" baseline="0" noProof="0">
              <a:ln>
                <a:noFill/>
              </a:ln>
              <a:effectLst/>
              <a:uLnTx/>
              <a:uFillTx/>
              <a:latin typeface="Arial" charset="0"/>
              <a:ea typeface="+mn-ea"/>
              <a:cs typeface="+mn-cs"/>
            </a:endParaRPr>
          </a:p>
        </p:txBody>
      </p:sp>
      <p:sp>
        <p:nvSpPr>
          <p:cNvPr id="34" name="TextBox 33">
            <a:extLst>
              <a:ext uri="{FF2B5EF4-FFF2-40B4-BE49-F238E27FC236}">
                <a16:creationId xmlns:a16="http://schemas.microsoft.com/office/drawing/2014/main" id="{037554D1-896F-BFBB-65B1-F90B7F159422}"/>
              </a:ext>
            </a:extLst>
          </p:cNvPr>
          <p:cNvSpPr txBox="1"/>
          <p:nvPr/>
        </p:nvSpPr>
        <p:spPr>
          <a:xfrm>
            <a:off x="10813252" y="3801726"/>
            <a:ext cx="482824" cy="307777"/>
          </a:xfrm>
          <a:prstGeom prst="rect">
            <a:avLst/>
          </a:prstGeom>
          <a:noFill/>
        </p:spPr>
        <p:txBody>
          <a:bodyPr wrap="none" rtlCol="0">
            <a:spAutoFit/>
          </a:bodyPr>
          <a:lstStyle/>
          <a:p>
            <a:pPr algn="ctr"/>
            <a:r>
              <a:rPr lang="en-GB" sz="1400"/>
              <a:t>700</a:t>
            </a:r>
            <a:endParaRPr lang="en-US" sz="1050"/>
          </a:p>
        </p:txBody>
      </p:sp>
      <p:sp>
        <p:nvSpPr>
          <p:cNvPr id="35" name="TextBox 34">
            <a:extLst>
              <a:ext uri="{FF2B5EF4-FFF2-40B4-BE49-F238E27FC236}">
                <a16:creationId xmlns:a16="http://schemas.microsoft.com/office/drawing/2014/main" id="{6B69FB80-7D8F-249D-8F14-F43496443045}"/>
              </a:ext>
            </a:extLst>
          </p:cNvPr>
          <p:cNvSpPr txBox="1"/>
          <p:nvPr/>
        </p:nvSpPr>
        <p:spPr>
          <a:xfrm>
            <a:off x="10584023" y="4094351"/>
            <a:ext cx="941283"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
                <a:srgbClr val="D52B1E"/>
              </a:buClr>
              <a:buSzTx/>
              <a:buFontTx/>
              <a:buNone/>
              <a:tabLst/>
              <a:defRPr/>
            </a:pPr>
            <a:r>
              <a:rPr kumimoji="0" lang="en-US" sz="1400" b="0" i="0" u="none" strike="noStrike" kern="0" cap="none" spc="0" normalizeH="0" baseline="0" noProof="0">
                <a:ln>
                  <a:noFill/>
                </a:ln>
                <a:effectLst/>
                <a:uLnTx/>
                <a:uFillTx/>
                <a:latin typeface="Arial" charset="0"/>
                <a:ea typeface="+mn-ea"/>
                <a:cs typeface="+mn-cs"/>
              </a:rPr>
              <a:t>72 weeks</a:t>
            </a:r>
            <a:endParaRPr kumimoji="0" lang="en-US" sz="1050" b="0" i="0" u="none" strike="noStrike" kern="0" cap="none" spc="0" normalizeH="0" baseline="0" noProof="0">
              <a:ln>
                <a:noFill/>
              </a:ln>
              <a:effectLst/>
              <a:uLnTx/>
              <a:uFillTx/>
              <a:latin typeface="Arial" charset="0"/>
              <a:ea typeface="+mn-ea"/>
              <a:cs typeface="+mn-cs"/>
            </a:endParaRPr>
          </a:p>
        </p:txBody>
      </p:sp>
      <p:cxnSp>
        <p:nvCxnSpPr>
          <p:cNvPr id="36" name="Straight Connector 35">
            <a:extLst>
              <a:ext uri="{FF2B5EF4-FFF2-40B4-BE49-F238E27FC236}">
                <a16:creationId xmlns:a16="http://schemas.microsoft.com/office/drawing/2014/main" id="{42DBB94A-B72E-C846-1F97-F5A03FBCB716}"/>
              </a:ext>
            </a:extLst>
          </p:cNvPr>
          <p:cNvCxnSpPr>
            <a:cxnSpLocks/>
            <a:stCxn id="27" idx="2"/>
            <a:endCxn id="37" idx="0"/>
          </p:cNvCxnSpPr>
          <p:nvPr/>
        </p:nvCxnSpPr>
        <p:spPr>
          <a:xfrm flipH="1">
            <a:off x="3136192" y="4402128"/>
            <a:ext cx="1" cy="570574"/>
          </a:xfrm>
          <a:prstGeom prst="line">
            <a:avLst/>
          </a:prstGeom>
          <a:ln w="22225">
            <a:solidFill>
              <a:srgbClr val="D52B1E"/>
            </a:solidFill>
            <a:tailEnd type="arrow" w="lg" len="lg"/>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8A3EEE85-ADC3-B902-84FA-E2DCFD01170A}"/>
              </a:ext>
            </a:extLst>
          </p:cNvPr>
          <p:cNvSpPr txBox="1"/>
          <p:nvPr/>
        </p:nvSpPr>
        <p:spPr>
          <a:xfrm>
            <a:off x="2301971" y="4972702"/>
            <a:ext cx="1668442" cy="400110"/>
          </a:xfrm>
          <a:prstGeom prst="rect">
            <a:avLst/>
          </a:prstGeom>
          <a:noFill/>
        </p:spPr>
        <p:txBody>
          <a:bodyPr wrap="square" rtlCol="0">
            <a:spAutoFit/>
          </a:bodyPr>
          <a:lstStyle/>
          <a:p>
            <a:pPr algn="ctr"/>
            <a:r>
              <a:rPr kumimoji="0" lang="en-US" sz="1000" b="1" i="0" u="none" strike="noStrike" kern="0" cap="none" spc="0" normalizeH="0" baseline="0" noProof="0">
                <a:ln>
                  <a:noFill/>
                </a:ln>
                <a:solidFill>
                  <a:schemeClr val="tx1"/>
                </a:solidFill>
                <a:effectLst/>
                <a:uLnTx/>
                <a:uFillTx/>
                <a:latin typeface="Arial"/>
                <a:ea typeface="+mn-ea"/>
                <a:cs typeface="+mn-cs"/>
              </a:rPr>
              <a:t>Prediabetes Extension to 176 Weeks</a:t>
            </a:r>
            <a:endParaRPr lang="en-US" sz="1050"/>
          </a:p>
        </p:txBody>
      </p:sp>
      <p:sp>
        <p:nvSpPr>
          <p:cNvPr id="38" name="Rounded Rectangle 71">
            <a:extLst>
              <a:ext uri="{FF2B5EF4-FFF2-40B4-BE49-F238E27FC236}">
                <a16:creationId xmlns:a16="http://schemas.microsoft.com/office/drawing/2014/main" id="{3059D45D-E6AF-4D96-EC21-4990A6212C16}"/>
              </a:ext>
            </a:extLst>
          </p:cNvPr>
          <p:cNvSpPr/>
          <p:nvPr/>
        </p:nvSpPr>
        <p:spPr>
          <a:xfrm>
            <a:off x="2297946" y="5451916"/>
            <a:ext cx="1552825" cy="246221"/>
          </a:xfrm>
          <a:prstGeom prst="roundRect">
            <a:avLst>
              <a:gd name="adj" fmla="val 50000"/>
            </a:avLst>
          </a:prstGeom>
          <a:solidFill>
            <a:srgbClr val="263F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72">
            <a:extLst>
              <a:ext uri="{FF2B5EF4-FFF2-40B4-BE49-F238E27FC236}">
                <a16:creationId xmlns:a16="http://schemas.microsoft.com/office/drawing/2014/main" id="{00ABDBDC-6EFE-5FDF-8A14-511012C47288}"/>
              </a:ext>
            </a:extLst>
          </p:cNvPr>
          <p:cNvSpPr/>
          <p:nvPr/>
        </p:nvSpPr>
        <p:spPr>
          <a:xfrm>
            <a:off x="2283515" y="5717308"/>
            <a:ext cx="789876" cy="246221"/>
          </a:xfrm>
          <a:prstGeom prst="roundRect">
            <a:avLst>
              <a:gd name="adj" fmla="val 50000"/>
            </a:avLst>
          </a:prstGeom>
          <a:solidFill>
            <a:srgbClr val="B6B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BEB8B28-6519-0F48-75F2-115BD3CA360B}"/>
              </a:ext>
            </a:extLst>
          </p:cNvPr>
          <p:cNvSpPr txBox="1"/>
          <p:nvPr/>
        </p:nvSpPr>
        <p:spPr>
          <a:xfrm>
            <a:off x="2315575" y="5447824"/>
            <a:ext cx="1535191" cy="246221"/>
          </a:xfrm>
          <a:prstGeom prst="rect">
            <a:avLst/>
          </a:prstGeom>
          <a:noFill/>
        </p:spPr>
        <p:txBody>
          <a:bodyPr wrap="square" rtlCol="0" anchor="ctr">
            <a:spAutoFit/>
          </a:bodyPr>
          <a:lstStyle/>
          <a:p>
            <a:pPr algn="ctr" fontAlgn="base">
              <a:spcBef>
                <a:spcPct val="0"/>
              </a:spcBef>
              <a:spcAft>
                <a:spcPct val="0"/>
              </a:spcAft>
              <a:buClr>
                <a:srgbClr val="D52B1E"/>
              </a:buClr>
              <a:defRPr/>
            </a:pPr>
            <a:r>
              <a:rPr kumimoji="0" lang="en-US" sz="1000" b="1" i="0" u="none" strike="noStrike" kern="0" cap="none" spc="0" normalizeH="0" baseline="0" noProof="0">
                <a:ln>
                  <a:noFill/>
                </a:ln>
                <a:solidFill>
                  <a:schemeClr val="bg1"/>
                </a:solidFill>
                <a:effectLst/>
                <a:uLnTx/>
                <a:uFillTx/>
                <a:latin typeface="Arial"/>
                <a:ea typeface="+mn-ea"/>
                <a:cs typeface="+mn-cs"/>
              </a:rPr>
              <a:t>TZP 5, 10, 15 mg QW</a:t>
            </a:r>
          </a:p>
        </p:txBody>
      </p:sp>
      <p:sp>
        <p:nvSpPr>
          <p:cNvPr id="41" name="TextBox 40">
            <a:extLst>
              <a:ext uri="{FF2B5EF4-FFF2-40B4-BE49-F238E27FC236}">
                <a16:creationId xmlns:a16="http://schemas.microsoft.com/office/drawing/2014/main" id="{02795B79-D836-0915-23D9-826F1E3F704E}"/>
              </a:ext>
            </a:extLst>
          </p:cNvPr>
          <p:cNvSpPr txBox="1"/>
          <p:nvPr/>
        </p:nvSpPr>
        <p:spPr>
          <a:xfrm>
            <a:off x="2319616" y="5717243"/>
            <a:ext cx="718466" cy="246221"/>
          </a:xfrm>
          <a:prstGeom prst="rect">
            <a:avLst/>
          </a:prstGeom>
          <a:noFill/>
        </p:spPr>
        <p:txBody>
          <a:bodyPr wrap="none" rtlCol="0">
            <a:spAutoFit/>
          </a:bodyPr>
          <a:lstStyle/>
          <a:p>
            <a:pPr algn="ctr" fontAlgn="base">
              <a:spcBef>
                <a:spcPct val="0"/>
              </a:spcBef>
              <a:spcAft>
                <a:spcPct val="0"/>
              </a:spcAft>
              <a:buClr>
                <a:srgbClr val="D52B1E"/>
              </a:buClr>
              <a:defRPr/>
            </a:pPr>
            <a:r>
              <a:rPr kumimoji="0" lang="en-US" sz="1000" b="1" i="0" u="none" strike="noStrike" kern="0" cap="none" spc="0" normalizeH="0" baseline="0" noProof="0">
                <a:ln>
                  <a:noFill/>
                </a:ln>
                <a:effectLst/>
                <a:uLnTx/>
                <a:uFillTx/>
                <a:latin typeface="Arial"/>
                <a:ea typeface="+mn-ea"/>
                <a:cs typeface="+mn-cs"/>
              </a:rPr>
              <a:t>PBO QW</a:t>
            </a:r>
            <a:endParaRPr lang="en-US" sz="1000"/>
          </a:p>
        </p:txBody>
      </p:sp>
      <p:sp>
        <p:nvSpPr>
          <p:cNvPr id="42" name="Rounded Rectangle 78">
            <a:extLst>
              <a:ext uri="{FF2B5EF4-FFF2-40B4-BE49-F238E27FC236}">
                <a16:creationId xmlns:a16="http://schemas.microsoft.com/office/drawing/2014/main" id="{5B69E594-4B45-D194-F76B-EB9498794292}"/>
              </a:ext>
            </a:extLst>
          </p:cNvPr>
          <p:cNvSpPr/>
          <p:nvPr/>
        </p:nvSpPr>
        <p:spPr>
          <a:xfrm>
            <a:off x="4324442" y="5455510"/>
            <a:ext cx="1552825" cy="246221"/>
          </a:xfrm>
          <a:prstGeom prst="roundRect">
            <a:avLst>
              <a:gd name="adj" fmla="val 50000"/>
            </a:avLst>
          </a:prstGeom>
          <a:solidFill>
            <a:srgbClr val="263F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80">
            <a:extLst>
              <a:ext uri="{FF2B5EF4-FFF2-40B4-BE49-F238E27FC236}">
                <a16:creationId xmlns:a16="http://schemas.microsoft.com/office/drawing/2014/main" id="{EF11007D-BE7D-20DE-7C34-94C1AEC04CC5}"/>
              </a:ext>
            </a:extLst>
          </p:cNvPr>
          <p:cNvSpPr/>
          <p:nvPr/>
        </p:nvSpPr>
        <p:spPr>
          <a:xfrm>
            <a:off x="4310011" y="5720902"/>
            <a:ext cx="789876" cy="246221"/>
          </a:xfrm>
          <a:prstGeom prst="roundRect">
            <a:avLst>
              <a:gd name="adj" fmla="val 50000"/>
            </a:avLst>
          </a:prstGeom>
          <a:solidFill>
            <a:srgbClr val="B6B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01E94C60-A16B-A30E-E6A2-8127696F41AB}"/>
              </a:ext>
            </a:extLst>
          </p:cNvPr>
          <p:cNvSpPr txBox="1"/>
          <p:nvPr/>
        </p:nvSpPr>
        <p:spPr>
          <a:xfrm>
            <a:off x="4342072" y="5455293"/>
            <a:ext cx="1535195" cy="246221"/>
          </a:xfrm>
          <a:prstGeom prst="rect">
            <a:avLst/>
          </a:prstGeom>
          <a:noFill/>
        </p:spPr>
        <p:txBody>
          <a:bodyPr wrap="square" rtlCol="0" anchor="ctr">
            <a:spAutoFit/>
          </a:bodyPr>
          <a:lstStyle/>
          <a:p>
            <a:pPr algn="ctr" fontAlgn="base">
              <a:spcBef>
                <a:spcPct val="0"/>
              </a:spcBef>
              <a:spcAft>
                <a:spcPct val="0"/>
              </a:spcAft>
              <a:buClr>
                <a:srgbClr val="D52B1E"/>
              </a:buClr>
              <a:defRPr/>
            </a:pPr>
            <a:r>
              <a:rPr kumimoji="0" lang="en-US" sz="1000" b="1" i="0" u="none" strike="noStrike" kern="0" cap="none" spc="0" normalizeH="0" baseline="0" noProof="0">
                <a:ln>
                  <a:noFill/>
                </a:ln>
                <a:solidFill>
                  <a:schemeClr val="bg1"/>
                </a:solidFill>
                <a:effectLst/>
                <a:uLnTx/>
                <a:uFillTx/>
                <a:latin typeface="Arial"/>
                <a:ea typeface="+mn-ea"/>
                <a:cs typeface="+mn-cs"/>
              </a:rPr>
              <a:t>TZP 10, 15 mg QW</a:t>
            </a:r>
          </a:p>
        </p:txBody>
      </p:sp>
      <p:sp>
        <p:nvSpPr>
          <p:cNvPr id="45" name="TextBox 44">
            <a:extLst>
              <a:ext uri="{FF2B5EF4-FFF2-40B4-BE49-F238E27FC236}">
                <a16:creationId xmlns:a16="http://schemas.microsoft.com/office/drawing/2014/main" id="{56A90CCF-A4EE-A138-8312-B09B32A34BCB}"/>
              </a:ext>
            </a:extLst>
          </p:cNvPr>
          <p:cNvSpPr txBox="1"/>
          <p:nvPr/>
        </p:nvSpPr>
        <p:spPr>
          <a:xfrm>
            <a:off x="4346112" y="5720837"/>
            <a:ext cx="718466" cy="246221"/>
          </a:xfrm>
          <a:prstGeom prst="rect">
            <a:avLst/>
          </a:prstGeom>
          <a:noFill/>
        </p:spPr>
        <p:txBody>
          <a:bodyPr wrap="none" rtlCol="0">
            <a:spAutoFit/>
          </a:bodyPr>
          <a:lstStyle/>
          <a:p>
            <a:pPr algn="ctr" fontAlgn="base">
              <a:spcBef>
                <a:spcPct val="0"/>
              </a:spcBef>
              <a:spcAft>
                <a:spcPct val="0"/>
              </a:spcAft>
              <a:buClr>
                <a:srgbClr val="D52B1E"/>
              </a:buClr>
              <a:defRPr/>
            </a:pPr>
            <a:r>
              <a:rPr kumimoji="0" lang="en-US" sz="1000" b="1" i="0" u="none" strike="noStrike" kern="0" cap="none" spc="0" normalizeH="0" baseline="0" noProof="0">
                <a:ln>
                  <a:noFill/>
                </a:ln>
                <a:effectLst/>
                <a:uLnTx/>
                <a:uFillTx/>
                <a:latin typeface="Arial"/>
                <a:ea typeface="+mn-ea"/>
                <a:cs typeface="+mn-cs"/>
              </a:rPr>
              <a:t>PBO QW</a:t>
            </a:r>
            <a:endParaRPr lang="en-US" sz="1000"/>
          </a:p>
        </p:txBody>
      </p:sp>
      <p:sp>
        <p:nvSpPr>
          <p:cNvPr id="46" name="Rounded Rectangle 83">
            <a:extLst>
              <a:ext uri="{FF2B5EF4-FFF2-40B4-BE49-F238E27FC236}">
                <a16:creationId xmlns:a16="http://schemas.microsoft.com/office/drawing/2014/main" id="{EB26B71C-709F-EA97-E9CA-22DB941BF39A}"/>
              </a:ext>
            </a:extLst>
          </p:cNvPr>
          <p:cNvSpPr/>
          <p:nvPr/>
        </p:nvSpPr>
        <p:spPr>
          <a:xfrm>
            <a:off x="6207361" y="5459385"/>
            <a:ext cx="1784463" cy="246221"/>
          </a:xfrm>
          <a:prstGeom prst="roundRect">
            <a:avLst>
              <a:gd name="adj" fmla="val 50000"/>
            </a:avLst>
          </a:prstGeom>
          <a:solidFill>
            <a:srgbClr val="263F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84">
            <a:extLst>
              <a:ext uri="{FF2B5EF4-FFF2-40B4-BE49-F238E27FC236}">
                <a16:creationId xmlns:a16="http://schemas.microsoft.com/office/drawing/2014/main" id="{B4E7B466-B83F-29B2-F774-0AFB878AB229}"/>
              </a:ext>
            </a:extLst>
          </p:cNvPr>
          <p:cNvSpPr/>
          <p:nvPr/>
        </p:nvSpPr>
        <p:spPr>
          <a:xfrm>
            <a:off x="6192931" y="5724777"/>
            <a:ext cx="789876" cy="246221"/>
          </a:xfrm>
          <a:prstGeom prst="roundRect">
            <a:avLst>
              <a:gd name="adj" fmla="val 50000"/>
            </a:avLst>
          </a:prstGeom>
          <a:solidFill>
            <a:srgbClr val="B6B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B4A52C5-0C0A-736B-E721-59F9B77B7BD9}"/>
              </a:ext>
            </a:extLst>
          </p:cNvPr>
          <p:cNvSpPr txBox="1"/>
          <p:nvPr/>
        </p:nvSpPr>
        <p:spPr>
          <a:xfrm>
            <a:off x="6188888" y="5455293"/>
            <a:ext cx="1827744" cy="246221"/>
          </a:xfrm>
          <a:prstGeom prst="rect">
            <a:avLst/>
          </a:prstGeom>
          <a:noFill/>
        </p:spPr>
        <p:txBody>
          <a:bodyPr wrap="none" rtlCol="0" anchor="ctr">
            <a:spAutoFit/>
          </a:bodyPr>
          <a:lstStyle/>
          <a:p>
            <a:pPr algn="ctr" fontAlgn="base">
              <a:spcBef>
                <a:spcPct val="0"/>
              </a:spcBef>
              <a:spcAft>
                <a:spcPct val="0"/>
              </a:spcAft>
              <a:buClr>
                <a:srgbClr val="D52B1E"/>
              </a:buClr>
              <a:defRPr/>
            </a:pPr>
            <a:r>
              <a:rPr kumimoji="0" lang="en-US" sz="1000" b="1" i="0" u="none" strike="noStrike" kern="0" cap="none" spc="0" normalizeH="0" baseline="0" noProof="0">
                <a:ln>
                  <a:noFill/>
                </a:ln>
                <a:solidFill>
                  <a:schemeClr val="bg1"/>
                </a:solidFill>
                <a:effectLst/>
                <a:uLnTx/>
                <a:uFillTx/>
                <a:latin typeface="Arial"/>
                <a:ea typeface="+mn-ea"/>
                <a:cs typeface="+mn-cs"/>
              </a:rPr>
              <a:t>TZP MTD (10 or 15 mg) QW</a:t>
            </a:r>
          </a:p>
        </p:txBody>
      </p:sp>
      <p:sp>
        <p:nvSpPr>
          <p:cNvPr id="49" name="TextBox 48">
            <a:extLst>
              <a:ext uri="{FF2B5EF4-FFF2-40B4-BE49-F238E27FC236}">
                <a16:creationId xmlns:a16="http://schemas.microsoft.com/office/drawing/2014/main" id="{EC75C244-293E-4FBC-504F-1A2CD28059EB}"/>
              </a:ext>
            </a:extLst>
          </p:cNvPr>
          <p:cNvSpPr txBox="1"/>
          <p:nvPr/>
        </p:nvSpPr>
        <p:spPr>
          <a:xfrm>
            <a:off x="6238268" y="5724712"/>
            <a:ext cx="718466" cy="246221"/>
          </a:xfrm>
          <a:prstGeom prst="rect">
            <a:avLst/>
          </a:prstGeom>
          <a:noFill/>
        </p:spPr>
        <p:txBody>
          <a:bodyPr wrap="none" rtlCol="0">
            <a:spAutoFit/>
          </a:bodyPr>
          <a:lstStyle/>
          <a:p>
            <a:pPr algn="ctr" fontAlgn="base">
              <a:spcBef>
                <a:spcPct val="0"/>
              </a:spcBef>
              <a:spcAft>
                <a:spcPct val="0"/>
              </a:spcAft>
              <a:buClr>
                <a:srgbClr val="D52B1E"/>
              </a:buClr>
              <a:defRPr/>
            </a:pPr>
            <a:r>
              <a:rPr kumimoji="0" lang="en-US" sz="1000" b="1" i="0" u="none" strike="noStrike" kern="0" cap="none" spc="0" normalizeH="0" baseline="0" noProof="0">
                <a:ln>
                  <a:noFill/>
                </a:ln>
                <a:effectLst/>
                <a:uLnTx/>
                <a:uFillTx/>
                <a:latin typeface="Arial"/>
                <a:ea typeface="+mn-ea"/>
                <a:cs typeface="+mn-cs"/>
              </a:rPr>
              <a:t>PBO QW</a:t>
            </a:r>
            <a:endParaRPr lang="en-US" sz="1000"/>
          </a:p>
        </p:txBody>
      </p:sp>
      <p:sp>
        <p:nvSpPr>
          <p:cNvPr id="50" name="Rounded Rectangle 87">
            <a:extLst>
              <a:ext uri="{FF2B5EF4-FFF2-40B4-BE49-F238E27FC236}">
                <a16:creationId xmlns:a16="http://schemas.microsoft.com/office/drawing/2014/main" id="{143ACC29-5ACE-32AD-391D-8B534A4014E8}"/>
              </a:ext>
            </a:extLst>
          </p:cNvPr>
          <p:cNvSpPr/>
          <p:nvPr/>
        </p:nvSpPr>
        <p:spPr>
          <a:xfrm>
            <a:off x="8161369" y="5722496"/>
            <a:ext cx="789876" cy="246221"/>
          </a:xfrm>
          <a:prstGeom prst="roundRect">
            <a:avLst>
              <a:gd name="adj" fmla="val 50000"/>
            </a:avLst>
          </a:prstGeom>
          <a:solidFill>
            <a:srgbClr val="B6B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84153FCA-1D96-C236-AC7E-0A5911F59410}"/>
              </a:ext>
            </a:extLst>
          </p:cNvPr>
          <p:cNvSpPr txBox="1"/>
          <p:nvPr/>
        </p:nvSpPr>
        <p:spPr>
          <a:xfrm>
            <a:off x="8206706" y="5722431"/>
            <a:ext cx="718466" cy="246221"/>
          </a:xfrm>
          <a:prstGeom prst="rect">
            <a:avLst/>
          </a:prstGeom>
          <a:noFill/>
        </p:spPr>
        <p:txBody>
          <a:bodyPr wrap="none" rtlCol="0">
            <a:spAutoFit/>
          </a:bodyPr>
          <a:lstStyle/>
          <a:p>
            <a:pPr algn="ctr" fontAlgn="base">
              <a:spcBef>
                <a:spcPct val="0"/>
              </a:spcBef>
              <a:spcAft>
                <a:spcPct val="0"/>
              </a:spcAft>
              <a:buClr>
                <a:srgbClr val="D52B1E"/>
              </a:buClr>
              <a:defRPr/>
            </a:pPr>
            <a:r>
              <a:rPr kumimoji="0" lang="en-US" sz="1000" b="1" i="0" u="none" strike="noStrike" kern="0" cap="none" spc="0" normalizeH="0" baseline="0" noProof="0">
                <a:ln>
                  <a:noFill/>
                </a:ln>
                <a:effectLst/>
                <a:uLnTx/>
                <a:uFillTx/>
                <a:latin typeface="Arial"/>
                <a:ea typeface="+mn-ea"/>
                <a:cs typeface="+mn-cs"/>
              </a:rPr>
              <a:t>PBO QW</a:t>
            </a:r>
            <a:endParaRPr lang="en-US" sz="1000"/>
          </a:p>
        </p:txBody>
      </p:sp>
      <p:sp>
        <p:nvSpPr>
          <p:cNvPr id="52" name="Rounded Rectangle 89">
            <a:extLst>
              <a:ext uri="{FF2B5EF4-FFF2-40B4-BE49-F238E27FC236}">
                <a16:creationId xmlns:a16="http://schemas.microsoft.com/office/drawing/2014/main" id="{68BA3704-39A1-CAD0-9809-51098D9D6C46}"/>
              </a:ext>
            </a:extLst>
          </p:cNvPr>
          <p:cNvSpPr/>
          <p:nvPr/>
        </p:nvSpPr>
        <p:spPr>
          <a:xfrm>
            <a:off x="8175799" y="5455510"/>
            <a:ext cx="1784463" cy="246221"/>
          </a:xfrm>
          <a:prstGeom prst="roundRect">
            <a:avLst>
              <a:gd name="adj" fmla="val 50000"/>
            </a:avLst>
          </a:prstGeom>
          <a:solidFill>
            <a:srgbClr val="263F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C34936F-8859-80CE-CD8A-DF281BC31D01}"/>
              </a:ext>
            </a:extLst>
          </p:cNvPr>
          <p:cNvSpPr txBox="1"/>
          <p:nvPr/>
        </p:nvSpPr>
        <p:spPr>
          <a:xfrm>
            <a:off x="8148090" y="5455293"/>
            <a:ext cx="1827744" cy="246221"/>
          </a:xfrm>
          <a:prstGeom prst="rect">
            <a:avLst/>
          </a:prstGeom>
          <a:noFill/>
        </p:spPr>
        <p:txBody>
          <a:bodyPr wrap="none" rtlCol="0" anchor="ctr">
            <a:spAutoFit/>
          </a:bodyPr>
          <a:lstStyle/>
          <a:p>
            <a:pPr algn="ctr" fontAlgn="base">
              <a:spcBef>
                <a:spcPct val="0"/>
              </a:spcBef>
              <a:spcAft>
                <a:spcPct val="0"/>
              </a:spcAft>
              <a:buClr>
                <a:srgbClr val="D52B1E"/>
              </a:buClr>
              <a:defRPr/>
            </a:pPr>
            <a:r>
              <a:rPr kumimoji="0" lang="en-US" sz="1000" b="1" i="0" u="none" strike="noStrike" kern="0" cap="none" spc="0" normalizeH="0" baseline="0" noProof="0">
                <a:ln>
                  <a:noFill/>
                </a:ln>
                <a:solidFill>
                  <a:schemeClr val="bg1"/>
                </a:solidFill>
                <a:effectLst/>
                <a:uLnTx/>
                <a:uFillTx/>
                <a:latin typeface="Arial"/>
                <a:ea typeface="+mn-ea"/>
                <a:cs typeface="+mn-cs"/>
              </a:rPr>
              <a:t>TZP MTD (10 or 15 mg) QW</a:t>
            </a:r>
          </a:p>
        </p:txBody>
      </p:sp>
      <p:sp>
        <p:nvSpPr>
          <p:cNvPr id="54" name="Rounded Rectangle 91">
            <a:extLst>
              <a:ext uri="{FF2B5EF4-FFF2-40B4-BE49-F238E27FC236}">
                <a16:creationId xmlns:a16="http://schemas.microsoft.com/office/drawing/2014/main" id="{01AD87FD-4385-D282-174B-3D130A88FBA5}"/>
              </a:ext>
            </a:extLst>
          </p:cNvPr>
          <p:cNvSpPr/>
          <p:nvPr/>
        </p:nvSpPr>
        <p:spPr>
          <a:xfrm>
            <a:off x="10482195" y="5451559"/>
            <a:ext cx="1096802" cy="246221"/>
          </a:xfrm>
          <a:prstGeom prst="roundRect">
            <a:avLst>
              <a:gd name="adj" fmla="val 50000"/>
            </a:avLst>
          </a:prstGeom>
          <a:solidFill>
            <a:srgbClr val="263F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92">
            <a:extLst>
              <a:ext uri="{FF2B5EF4-FFF2-40B4-BE49-F238E27FC236}">
                <a16:creationId xmlns:a16="http://schemas.microsoft.com/office/drawing/2014/main" id="{A699ACD9-17E5-A882-DAC4-2F2FA068AE66}"/>
              </a:ext>
            </a:extLst>
          </p:cNvPr>
          <p:cNvSpPr/>
          <p:nvPr/>
        </p:nvSpPr>
        <p:spPr>
          <a:xfrm>
            <a:off x="10482195" y="5716951"/>
            <a:ext cx="1073216" cy="246221"/>
          </a:xfrm>
          <a:prstGeom prst="roundRect">
            <a:avLst>
              <a:gd name="adj" fmla="val 50000"/>
            </a:avLst>
          </a:prstGeom>
          <a:solidFill>
            <a:srgbClr val="D3BF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AC90A6A-567D-457E-C9D6-7B91F3EC0B46}"/>
              </a:ext>
            </a:extLst>
          </p:cNvPr>
          <p:cNvSpPr txBox="1"/>
          <p:nvPr/>
        </p:nvSpPr>
        <p:spPr>
          <a:xfrm>
            <a:off x="10684173" y="5447467"/>
            <a:ext cx="683199" cy="246221"/>
          </a:xfrm>
          <a:prstGeom prst="rect">
            <a:avLst/>
          </a:prstGeom>
          <a:noFill/>
        </p:spPr>
        <p:txBody>
          <a:bodyPr wrap="none" lIns="91440" tIns="45720" rIns="91440" bIns="45720" rtlCol="0" anchor="ctr">
            <a:spAutoFit/>
          </a:bodyPr>
          <a:lstStyle/>
          <a:p>
            <a:pPr algn="ctr" fontAlgn="base">
              <a:spcBef>
                <a:spcPct val="0"/>
              </a:spcBef>
              <a:spcAft>
                <a:spcPct val="0"/>
              </a:spcAft>
              <a:buClr>
                <a:srgbClr val="D52B1E"/>
              </a:buClr>
              <a:defRPr/>
            </a:pPr>
            <a:r>
              <a:rPr kumimoji="0" lang="en-US" sz="1000" b="1" i="0" u="none" strike="noStrike" kern="0" cap="none" spc="0" normalizeH="0" baseline="0" noProof="0">
                <a:ln>
                  <a:noFill/>
                </a:ln>
                <a:solidFill>
                  <a:schemeClr val="bg1"/>
                </a:solidFill>
                <a:effectLst/>
                <a:uLnTx/>
                <a:uFillTx/>
                <a:latin typeface="Arial"/>
                <a:ea typeface="+mn-ea"/>
                <a:cs typeface="+mn-cs"/>
              </a:rPr>
              <a:t>TZP </a:t>
            </a:r>
            <a:r>
              <a:rPr lang="en-US" sz="1000" b="1" kern="0">
                <a:solidFill>
                  <a:schemeClr val="bg1"/>
                </a:solidFill>
                <a:latin typeface="Arial"/>
              </a:rPr>
              <a:t>QW</a:t>
            </a:r>
            <a:endParaRPr kumimoji="0" lang="en-US" sz="1000" b="1" i="0" u="none" strike="noStrike" kern="0" cap="none" spc="0" normalizeH="0" baseline="0" noProof="0">
              <a:ln>
                <a:noFill/>
              </a:ln>
              <a:solidFill>
                <a:schemeClr val="bg1"/>
              </a:solidFill>
              <a:effectLst/>
              <a:uLnTx/>
              <a:uFillTx/>
              <a:latin typeface="Arial"/>
              <a:ea typeface="+mn-ea"/>
              <a:cs typeface="+mn-cs"/>
            </a:endParaRPr>
          </a:p>
        </p:txBody>
      </p:sp>
      <p:sp>
        <p:nvSpPr>
          <p:cNvPr id="57" name="TextBox 56">
            <a:extLst>
              <a:ext uri="{FF2B5EF4-FFF2-40B4-BE49-F238E27FC236}">
                <a16:creationId xmlns:a16="http://schemas.microsoft.com/office/drawing/2014/main" id="{A10B4418-A53A-D3F4-CF89-374022C9AE52}"/>
              </a:ext>
            </a:extLst>
          </p:cNvPr>
          <p:cNvSpPr txBox="1"/>
          <p:nvPr/>
        </p:nvSpPr>
        <p:spPr>
          <a:xfrm>
            <a:off x="10342495" y="5716886"/>
            <a:ext cx="1352865" cy="246221"/>
          </a:xfrm>
          <a:prstGeom prst="rect">
            <a:avLst/>
          </a:prstGeom>
          <a:noFill/>
        </p:spPr>
        <p:txBody>
          <a:bodyPr wrap="square" rtlCol="0">
            <a:spAutoFit/>
          </a:bodyPr>
          <a:lstStyle/>
          <a:p>
            <a:pPr algn="ctr" fontAlgn="base">
              <a:spcBef>
                <a:spcPct val="0"/>
              </a:spcBef>
              <a:spcAft>
                <a:spcPct val="0"/>
              </a:spcAft>
              <a:buClr>
                <a:srgbClr val="D52B1E"/>
              </a:buClr>
              <a:defRPr/>
            </a:pPr>
            <a:r>
              <a:rPr kumimoji="0" lang="en-US" sz="1000" b="1" i="0" u="none" strike="noStrike" kern="0" cap="none" spc="0" normalizeH="0" baseline="0" noProof="0" dirty="0">
                <a:ln>
                  <a:noFill/>
                </a:ln>
                <a:effectLst/>
                <a:uLnTx/>
                <a:uFillTx/>
                <a:latin typeface="Arial"/>
                <a:ea typeface="+mn-ea"/>
                <a:cs typeface="+mn-cs"/>
              </a:rPr>
              <a:t>SEMA QW</a:t>
            </a:r>
            <a:endParaRPr lang="en-US" sz="1000" dirty="0"/>
          </a:p>
        </p:txBody>
      </p:sp>
      <p:sp>
        <p:nvSpPr>
          <p:cNvPr id="58" name="Rounded Rectangle 96">
            <a:extLst>
              <a:ext uri="{FF2B5EF4-FFF2-40B4-BE49-F238E27FC236}">
                <a16:creationId xmlns:a16="http://schemas.microsoft.com/office/drawing/2014/main" id="{7558EFD7-8396-BCE5-E44B-F07D1C3EE489}"/>
              </a:ext>
            </a:extLst>
          </p:cNvPr>
          <p:cNvSpPr/>
          <p:nvPr/>
        </p:nvSpPr>
        <p:spPr>
          <a:xfrm>
            <a:off x="2297946" y="2965881"/>
            <a:ext cx="1669657" cy="601805"/>
          </a:xfrm>
          <a:prstGeom prst="roundRect">
            <a:avLst/>
          </a:prstGeom>
          <a:noFill/>
          <a:ln>
            <a:solidFill>
              <a:srgbClr val="D52B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1">
            <a:extLst>
              <a:ext uri="{FF2B5EF4-FFF2-40B4-BE49-F238E27FC236}">
                <a16:creationId xmlns:a16="http://schemas.microsoft.com/office/drawing/2014/main" id="{E0115D91-C90B-0021-5F4F-A77E64EB1DF0}"/>
              </a:ext>
            </a:extLst>
          </p:cNvPr>
          <p:cNvSpPr/>
          <p:nvPr/>
        </p:nvSpPr>
        <p:spPr>
          <a:xfrm>
            <a:off x="4255535" y="2965881"/>
            <a:ext cx="1669657" cy="601805"/>
          </a:xfrm>
          <a:prstGeom prst="roundRect">
            <a:avLst/>
          </a:prstGeom>
          <a:noFill/>
          <a:ln>
            <a:solidFill>
              <a:srgbClr val="D52B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2">
            <a:extLst>
              <a:ext uri="{FF2B5EF4-FFF2-40B4-BE49-F238E27FC236}">
                <a16:creationId xmlns:a16="http://schemas.microsoft.com/office/drawing/2014/main" id="{781504C0-0EF0-9BEB-13ED-EC46EFA882EC}"/>
              </a:ext>
            </a:extLst>
          </p:cNvPr>
          <p:cNvSpPr/>
          <p:nvPr/>
        </p:nvSpPr>
        <p:spPr>
          <a:xfrm>
            <a:off x="6264639" y="2965881"/>
            <a:ext cx="1669657" cy="601805"/>
          </a:xfrm>
          <a:prstGeom prst="roundRect">
            <a:avLst/>
          </a:prstGeom>
          <a:noFill/>
          <a:ln>
            <a:solidFill>
              <a:srgbClr val="D52B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
            <a:extLst>
              <a:ext uri="{FF2B5EF4-FFF2-40B4-BE49-F238E27FC236}">
                <a16:creationId xmlns:a16="http://schemas.microsoft.com/office/drawing/2014/main" id="{D4703504-369D-89E8-AB39-28D8DE178A79}"/>
              </a:ext>
            </a:extLst>
          </p:cNvPr>
          <p:cNvSpPr/>
          <p:nvPr/>
        </p:nvSpPr>
        <p:spPr>
          <a:xfrm>
            <a:off x="8260864" y="2965881"/>
            <a:ext cx="1669657" cy="601805"/>
          </a:xfrm>
          <a:prstGeom prst="roundRect">
            <a:avLst/>
          </a:prstGeom>
          <a:noFill/>
          <a:ln>
            <a:solidFill>
              <a:srgbClr val="D52B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12">
            <a:extLst>
              <a:ext uri="{FF2B5EF4-FFF2-40B4-BE49-F238E27FC236}">
                <a16:creationId xmlns:a16="http://schemas.microsoft.com/office/drawing/2014/main" id="{80478CFE-3047-143D-118C-5EAD63AB5EEE}"/>
              </a:ext>
            </a:extLst>
          </p:cNvPr>
          <p:cNvSpPr/>
          <p:nvPr/>
        </p:nvSpPr>
        <p:spPr>
          <a:xfrm>
            <a:off x="10218453" y="2965881"/>
            <a:ext cx="1669657" cy="601805"/>
          </a:xfrm>
          <a:prstGeom prst="roundRect">
            <a:avLst/>
          </a:prstGeom>
          <a:noFill/>
          <a:ln>
            <a:solidFill>
              <a:srgbClr val="D52B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14">
            <a:extLst>
              <a:ext uri="{FF2B5EF4-FFF2-40B4-BE49-F238E27FC236}">
                <a16:creationId xmlns:a16="http://schemas.microsoft.com/office/drawing/2014/main" id="{9C3CDA04-CA2B-6CA2-4680-CFFB7F1AF9EC}"/>
              </a:ext>
            </a:extLst>
          </p:cNvPr>
          <p:cNvSpPr/>
          <p:nvPr/>
        </p:nvSpPr>
        <p:spPr>
          <a:xfrm>
            <a:off x="2297946" y="3803007"/>
            <a:ext cx="1669657" cy="1578224"/>
          </a:xfrm>
          <a:prstGeom prst="roundRect">
            <a:avLst>
              <a:gd name="adj" fmla="val 8270"/>
            </a:avLst>
          </a:prstGeom>
          <a:noFill/>
          <a:ln>
            <a:solidFill>
              <a:srgbClr val="D52B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20">
            <a:extLst>
              <a:ext uri="{FF2B5EF4-FFF2-40B4-BE49-F238E27FC236}">
                <a16:creationId xmlns:a16="http://schemas.microsoft.com/office/drawing/2014/main" id="{E6B6E833-E32B-1222-3DF6-B51847C24F6E}"/>
              </a:ext>
            </a:extLst>
          </p:cNvPr>
          <p:cNvSpPr/>
          <p:nvPr/>
        </p:nvSpPr>
        <p:spPr>
          <a:xfrm>
            <a:off x="4255535" y="3803007"/>
            <a:ext cx="1669657" cy="601805"/>
          </a:xfrm>
          <a:prstGeom prst="roundRect">
            <a:avLst/>
          </a:prstGeom>
          <a:noFill/>
          <a:ln>
            <a:solidFill>
              <a:srgbClr val="D52B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21">
            <a:extLst>
              <a:ext uri="{FF2B5EF4-FFF2-40B4-BE49-F238E27FC236}">
                <a16:creationId xmlns:a16="http://schemas.microsoft.com/office/drawing/2014/main" id="{A831A6E3-EA48-6017-ACF6-3F50D201E4F4}"/>
              </a:ext>
            </a:extLst>
          </p:cNvPr>
          <p:cNvSpPr/>
          <p:nvPr/>
        </p:nvSpPr>
        <p:spPr>
          <a:xfrm>
            <a:off x="6264640" y="3803008"/>
            <a:ext cx="1669657" cy="618558"/>
          </a:xfrm>
          <a:prstGeom prst="roundRect">
            <a:avLst>
              <a:gd name="adj" fmla="val 6087"/>
            </a:avLst>
          </a:prstGeom>
          <a:noFill/>
          <a:ln>
            <a:solidFill>
              <a:srgbClr val="D52B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22">
            <a:extLst>
              <a:ext uri="{FF2B5EF4-FFF2-40B4-BE49-F238E27FC236}">
                <a16:creationId xmlns:a16="http://schemas.microsoft.com/office/drawing/2014/main" id="{E8368E85-B47D-11D6-3773-E50685392937}"/>
              </a:ext>
            </a:extLst>
          </p:cNvPr>
          <p:cNvSpPr/>
          <p:nvPr/>
        </p:nvSpPr>
        <p:spPr>
          <a:xfrm>
            <a:off x="8260866" y="3803006"/>
            <a:ext cx="1669657" cy="1280160"/>
          </a:xfrm>
          <a:prstGeom prst="roundRect">
            <a:avLst/>
          </a:prstGeom>
          <a:noFill/>
          <a:ln>
            <a:solidFill>
              <a:srgbClr val="D52B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26">
            <a:extLst>
              <a:ext uri="{FF2B5EF4-FFF2-40B4-BE49-F238E27FC236}">
                <a16:creationId xmlns:a16="http://schemas.microsoft.com/office/drawing/2014/main" id="{925D6C84-30DE-D74A-6889-F3661EBBCEDB}"/>
              </a:ext>
            </a:extLst>
          </p:cNvPr>
          <p:cNvSpPr/>
          <p:nvPr/>
        </p:nvSpPr>
        <p:spPr>
          <a:xfrm>
            <a:off x="10218455" y="3803007"/>
            <a:ext cx="1669657" cy="601805"/>
          </a:xfrm>
          <a:prstGeom prst="roundRect">
            <a:avLst/>
          </a:prstGeom>
          <a:noFill/>
          <a:ln>
            <a:solidFill>
              <a:srgbClr val="D52B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id="{53772CBA-62E9-A3C2-A9F8-35CF3ED5F780}"/>
              </a:ext>
            </a:extLst>
          </p:cNvPr>
          <p:cNvCxnSpPr>
            <a:cxnSpLocks/>
          </p:cNvCxnSpPr>
          <p:nvPr/>
        </p:nvCxnSpPr>
        <p:spPr>
          <a:xfrm>
            <a:off x="2126440" y="3268657"/>
            <a:ext cx="171506" cy="0"/>
          </a:xfrm>
          <a:prstGeom prst="line">
            <a:avLst/>
          </a:prstGeom>
          <a:ln w="22225">
            <a:solidFill>
              <a:srgbClr val="D52B1E"/>
            </a:solidFill>
            <a:tailEnd type="none" w="lg" len="lg"/>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B8BDA6D-C1F7-B1A6-8CA7-4010F8849750}"/>
              </a:ext>
            </a:extLst>
          </p:cNvPr>
          <p:cNvCxnSpPr>
            <a:cxnSpLocks/>
          </p:cNvCxnSpPr>
          <p:nvPr/>
        </p:nvCxnSpPr>
        <p:spPr>
          <a:xfrm>
            <a:off x="2126440" y="4308795"/>
            <a:ext cx="171506" cy="0"/>
          </a:xfrm>
          <a:prstGeom prst="line">
            <a:avLst/>
          </a:prstGeom>
          <a:ln w="22225">
            <a:solidFill>
              <a:srgbClr val="D52B1E"/>
            </a:solidFill>
            <a:tailEnd type="none" w="lg" len="lg"/>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55030AF-0340-BB8F-3877-152C2DB1DD2F}"/>
              </a:ext>
            </a:extLst>
          </p:cNvPr>
          <p:cNvCxnSpPr>
            <a:cxnSpLocks/>
          </p:cNvCxnSpPr>
          <p:nvPr/>
        </p:nvCxnSpPr>
        <p:spPr>
          <a:xfrm>
            <a:off x="2086206" y="3954687"/>
            <a:ext cx="216000" cy="0"/>
          </a:xfrm>
          <a:prstGeom prst="line">
            <a:avLst/>
          </a:prstGeom>
          <a:ln w="22225">
            <a:solidFill>
              <a:srgbClr val="D52B1E"/>
            </a:solidFill>
            <a:tailEnd type="none" w="lg" len="lg"/>
          </a:ln>
        </p:spPr>
        <p:style>
          <a:lnRef idx="1">
            <a:schemeClr val="accent1"/>
          </a:lnRef>
          <a:fillRef idx="0">
            <a:schemeClr val="accent1"/>
          </a:fillRef>
          <a:effectRef idx="0">
            <a:schemeClr val="accent1"/>
          </a:effectRef>
          <a:fontRef idx="minor">
            <a:schemeClr val="tx1"/>
          </a:fontRef>
        </p:style>
      </p:cxnSp>
      <p:sp>
        <p:nvSpPr>
          <p:cNvPr id="71" name="Rounded Rectangle 64">
            <a:extLst>
              <a:ext uri="{FF2B5EF4-FFF2-40B4-BE49-F238E27FC236}">
                <a16:creationId xmlns:a16="http://schemas.microsoft.com/office/drawing/2014/main" id="{F9FF095D-EFE7-9A27-2A77-835B238D7A9F}"/>
              </a:ext>
            </a:extLst>
          </p:cNvPr>
          <p:cNvSpPr/>
          <p:nvPr/>
        </p:nvSpPr>
        <p:spPr>
          <a:xfrm>
            <a:off x="480233" y="5447467"/>
            <a:ext cx="1599104" cy="603336"/>
          </a:xfrm>
          <a:prstGeom prst="roundRect">
            <a:avLst>
              <a:gd name="adj" fmla="val 50000"/>
            </a:avLst>
          </a:prstGeom>
          <a:solidFill>
            <a:srgbClr val="D52B1E"/>
          </a:solidFill>
          <a:ln>
            <a:solidFill>
              <a:srgbClr val="D52B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9DCBBF7-132A-AA9E-DC4C-5224D9904424}"/>
              </a:ext>
            </a:extLst>
          </p:cNvPr>
          <p:cNvSpPr txBox="1"/>
          <p:nvPr/>
        </p:nvSpPr>
        <p:spPr>
          <a:xfrm>
            <a:off x="981133" y="5543819"/>
            <a:ext cx="1100747" cy="461665"/>
          </a:xfrm>
          <a:prstGeom prst="rect">
            <a:avLst/>
          </a:prstGeom>
          <a:noFill/>
        </p:spPr>
        <p:txBody>
          <a:bodyPr wrap="square" rtlCol="0">
            <a:spAutoFit/>
          </a:bodyPr>
          <a:lstStyle/>
          <a:p>
            <a:pPr algn="r"/>
            <a:r>
              <a:rPr lang="en-IN" sz="1200" b="1">
                <a:solidFill>
                  <a:schemeClr val="bg1"/>
                </a:solidFill>
              </a:rPr>
              <a:t>Intervention/treatment:</a:t>
            </a:r>
            <a:endParaRPr lang="en-US" sz="1400" b="1">
              <a:solidFill>
                <a:schemeClr val="bg1"/>
              </a:solidFill>
            </a:endParaRPr>
          </a:p>
        </p:txBody>
      </p:sp>
      <p:cxnSp>
        <p:nvCxnSpPr>
          <p:cNvPr id="73" name="Straight Connector 72">
            <a:extLst>
              <a:ext uri="{FF2B5EF4-FFF2-40B4-BE49-F238E27FC236}">
                <a16:creationId xmlns:a16="http://schemas.microsoft.com/office/drawing/2014/main" id="{134BB1D6-D0E1-BF7E-337A-524987818D0D}"/>
              </a:ext>
            </a:extLst>
          </p:cNvPr>
          <p:cNvCxnSpPr>
            <a:cxnSpLocks/>
          </p:cNvCxnSpPr>
          <p:nvPr/>
        </p:nvCxnSpPr>
        <p:spPr>
          <a:xfrm>
            <a:off x="2087255" y="5686642"/>
            <a:ext cx="87714" cy="0"/>
          </a:xfrm>
          <a:prstGeom prst="line">
            <a:avLst/>
          </a:prstGeom>
          <a:ln w="22225">
            <a:solidFill>
              <a:srgbClr val="D52B1E"/>
            </a:solidFill>
            <a:tailEnd type="none" w="lg" len="lg"/>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674F846-587E-676D-A19B-2EDF8CFD4283}"/>
              </a:ext>
            </a:extLst>
          </p:cNvPr>
          <p:cNvCxnSpPr>
            <a:cxnSpLocks/>
          </p:cNvCxnSpPr>
          <p:nvPr/>
        </p:nvCxnSpPr>
        <p:spPr>
          <a:xfrm>
            <a:off x="2165632" y="5381231"/>
            <a:ext cx="0" cy="589702"/>
          </a:xfrm>
          <a:prstGeom prst="line">
            <a:avLst/>
          </a:prstGeom>
          <a:ln w="22225">
            <a:solidFill>
              <a:srgbClr val="D52B1E"/>
            </a:solidFill>
            <a:tailEnd type="none" w="lg" len="lg"/>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79ADD033-CFBB-186B-DE54-B4B97C42738F}"/>
              </a:ext>
            </a:extLst>
          </p:cNvPr>
          <p:cNvSpPr txBox="1"/>
          <p:nvPr/>
        </p:nvSpPr>
        <p:spPr>
          <a:xfrm>
            <a:off x="10621694" y="3252569"/>
            <a:ext cx="865943"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
                <a:srgbClr val="D52B1E"/>
              </a:buClr>
              <a:buSzTx/>
              <a:buFontTx/>
              <a:buNone/>
              <a:tabLst/>
              <a:defRPr/>
            </a:pPr>
            <a:r>
              <a:rPr lang="en-US" sz="1200">
                <a:latin typeface="Arial" panose="020B0604020202020204" pitchFamily="34" charset="0"/>
                <a:cs typeface="Arial" panose="020B0604020202020204" pitchFamily="34" charset="0"/>
              </a:rPr>
              <a:t>(Ongoing)</a:t>
            </a:r>
            <a:endParaRPr kumimoji="0" lang="en-US" sz="12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05ADBF90-7B9D-5F88-4324-7254EE9B4908}"/>
              </a:ext>
            </a:extLst>
          </p:cNvPr>
          <p:cNvSpPr txBox="1"/>
          <p:nvPr/>
        </p:nvSpPr>
        <p:spPr>
          <a:xfrm>
            <a:off x="8273159" y="4354327"/>
            <a:ext cx="1645920"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
                <a:srgbClr val="D52B1E"/>
              </a:buClr>
              <a:buSzTx/>
              <a:buFontTx/>
              <a:buNone/>
              <a:tabLst/>
              <a:defRPr/>
            </a:pPr>
            <a:r>
              <a:rPr kumimoji="0" lang="en-US" sz="1000" b="0" i="0" u="none" strike="noStrike" kern="0" cap="none" spc="0" normalizeH="0" baseline="0" noProof="0">
                <a:ln>
                  <a:noFill/>
                </a:ln>
                <a:effectLst/>
                <a:uLnTx/>
                <a:uFillTx/>
                <a:latin typeface="Arial" charset="0"/>
                <a:ea typeface="+mn-ea"/>
                <a:cs typeface="+mn-cs"/>
              </a:rPr>
              <a:t>(36 weeks open-</a:t>
            </a:r>
            <a:r>
              <a:rPr lang="en-US" sz="1000" kern="0">
                <a:latin typeface="Arial" charset="0"/>
              </a:rPr>
              <a:t>label treatment followed by 52 weeks double-blind treatment)</a:t>
            </a:r>
            <a:endParaRPr kumimoji="0" lang="en-US" sz="1000" b="0" i="0" u="none" strike="noStrike" kern="0" cap="none" spc="0" normalizeH="0" baseline="0" noProof="0">
              <a:ln>
                <a:noFill/>
              </a:ln>
              <a:effectLst/>
              <a:uLnTx/>
              <a:uFillTx/>
              <a:latin typeface="Arial" charset="0"/>
              <a:ea typeface="+mn-ea"/>
              <a:cs typeface="+mn-cs"/>
            </a:endParaRPr>
          </a:p>
        </p:txBody>
      </p:sp>
      <p:sp>
        <p:nvSpPr>
          <p:cNvPr id="79" name="Text Placeholder 78">
            <a:extLst>
              <a:ext uri="{FF2B5EF4-FFF2-40B4-BE49-F238E27FC236}">
                <a16:creationId xmlns:a16="http://schemas.microsoft.com/office/drawing/2014/main" id="{626F80F2-35D1-4A34-13D3-F253F68AC160}"/>
              </a:ext>
            </a:extLst>
          </p:cNvPr>
          <p:cNvSpPr>
            <a:spLocks noGrp="1"/>
          </p:cNvSpPr>
          <p:nvPr>
            <p:ph type="body" sz="quarter" idx="13"/>
          </p:nvPr>
        </p:nvSpPr>
        <p:spPr>
          <a:xfrm>
            <a:off x="624197" y="5836511"/>
            <a:ext cx="10954800" cy="648000"/>
          </a:xfrm>
        </p:spPr>
        <p:txBody>
          <a:bodyPr/>
          <a:lstStyle/>
          <a:p>
            <a:r>
              <a:rPr lang="en-US" dirty="0"/>
              <a:t>Abbreviations and references are listed in speaker notes section below. </a:t>
            </a:r>
          </a:p>
          <a:p>
            <a:endParaRPr lang="en-IN" dirty="0"/>
          </a:p>
        </p:txBody>
      </p:sp>
      <p:sp>
        <p:nvSpPr>
          <p:cNvPr id="80" name="Text Placeholder 79">
            <a:extLst>
              <a:ext uri="{FF2B5EF4-FFF2-40B4-BE49-F238E27FC236}">
                <a16:creationId xmlns:a16="http://schemas.microsoft.com/office/drawing/2014/main" id="{29BB539F-26EA-3054-C1FC-4A206A8A52F2}"/>
              </a:ext>
            </a:extLst>
          </p:cNvPr>
          <p:cNvSpPr>
            <a:spLocks noGrp="1"/>
          </p:cNvSpPr>
          <p:nvPr>
            <p:ph type="body" sz="quarter" idx="14"/>
          </p:nvPr>
        </p:nvSpPr>
        <p:spPr>
          <a:xfrm>
            <a:off x="612775" y="777019"/>
            <a:ext cx="10955338" cy="255600"/>
          </a:xfrm>
        </p:spPr>
        <p:txBody>
          <a:bodyPr>
            <a:normAutofit fontScale="85000" lnSpcReduction="20000"/>
          </a:bodyPr>
          <a:lstStyle/>
          <a:p>
            <a:r>
              <a:rPr lang="en-US" dirty="0"/>
              <a:t>Phase 3 Global Clinical Trials Overview</a:t>
            </a:r>
            <a:endParaRPr lang="en-IN" dirty="0"/>
          </a:p>
        </p:txBody>
      </p:sp>
      <p:sp>
        <p:nvSpPr>
          <p:cNvPr id="77" name="Title 76">
            <a:extLst>
              <a:ext uri="{FF2B5EF4-FFF2-40B4-BE49-F238E27FC236}">
                <a16:creationId xmlns:a16="http://schemas.microsoft.com/office/drawing/2014/main" id="{3C7460B1-135D-1FC4-6B5E-AB2B62ED284F}"/>
              </a:ext>
            </a:extLst>
          </p:cNvPr>
          <p:cNvSpPr>
            <a:spLocks noGrp="1"/>
          </p:cNvSpPr>
          <p:nvPr>
            <p:ph type="title"/>
          </p:nvPr>
        </p:nvSpPr>
        <p:spPr>
          <a:xfrm>
            <a:off x="599298" y="-265306"/>
            <a:ext cx="10956113" cy="986400"/>
          </a:xfrm>
        </p:spPr>
        <p:txBody>
          <a:bodyPr/>
          <a:lstStyle/>
          <a:p>
            <a:r>
              <a:rPr lang="en-US" sz="3600" dirty="0">
                <a:solidFill>
                  <a:schemeClr val="accent5">
                    <a:lumMod val="75000"/>
                  </a:schemeClr>
                </a:solidFill>
                <a:latin typeface="+mn-lt"/>
              </a:rPr>
              <a:t>SURMOUNT: Tirzepatide in People With Obesity</a:t>
            </a:r>
            <a:endParaRPr lang="en-IN" sz="3600" dirty="0">
              <a:solidFill>
                <a:schemeClr val="accent5">
                  <a:lumMod val="75000"/>
                </a:schemeClr>
              </a:solidFill>
              <a:latin typeface="+mn-lt"/>
            </a:endParaRPr>
          </a:p>
        </p:txBody>
      </p:sp>
    </p:spTree>
    <p:custDataLst>
      <p:tags r:id="rId1"/>
    </p:custDataLst>
    <p:extLst>
      <p:ext uri="{BB962C8B-B14F-4D97-AF65-F5344CB8AC3E}">
        <p14:creationId xmlns:p14="http://schemas.microsoft.com/office/powerpoint/2010/main" val="540980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 Placeholder 67">
            <a:extLst>
              <a:ext uri="{FF2B5EF4-FFF2-40B4-BE49-F238E27FC236}">
                <a16:creationId xmlns:a16="http://schemas.microsoft.com/office/drawing/2014/main" id="{46D4AAA3-3FF1-867F-5728-CB6FC0F7032E}"/>
              </a:ext>
            </a:extLst>
          </p:cNvPr>
          <p:cNvSpPr>
            <a:spLocks noGrp="1"/>
          </p:cNvSpPr>
          <p:nvPr>
            <p:ph type="body" sz="quarter" idx="13"/>
          </p:nvPr>
        </p:nvSpPr>
        <p:spPr/>
        <p:txBody>
          <a:bodyPr/>
          <a:lstStyle/>
          <a:p>
            <a:r>
              <a:rPr lang="en-US"/>
              <a:t>Abbreviations and references are listed in speaker notes section below.</a:t>
            </a:r>
          </a:p>
        </p:txBody>
      </p:sp>
      <p:sp>
        <p:nvSpPr>
          <p:cNvPr id="69" name="Text Placeholder 68">
            <a:extLst>
              <a:ext uri="{FF2B5EF4-FFF2-40B4-BE49-F238E27FC236}">
                <a16:creationId xmlns:a16="http://schemas.microsoft.com/office/drawing/2014/main" id="{C31DBC76-610F-BC48-3CFB-122FB0FD94F5}"/>
              </a:ext>
            </a:extLst>
          </p:cNvPr>
          <p:cNvSpPr>
            <a:spLocks noGrp="1"/>
          </p:cNvSpPr>
          <p:nvPr>
            <p:ph type="body" sz="quarter" idx="14"/>
          </p:nvPr>
        </p:nvSpPr>
        <p:spPr/>
        <p:txBody>
          <a:bodyPr>
            <a:normAutofit fontScale="85000" lnSpcReduction="20000"/>
          </a:bodyPr>
          <a:lstStyle/>
          <a:p>
            <a:r>
              <a:rPr lang="en-US"/>
              <a:t>Phase 3 Global Clinical Trials Overview</a:t>
            </a:r>
            <a:endParaRPr lang="en-IN"/>
          </a:p>
        </p:txBody>
      </p:sp>
      <p:sp>
        <p:nvSpPr>
          <p:cNvPr id="66" name="Title 65">
            <a:extLst>
              <a:ext uri="{FF2B5EF4-FFF2-40B4-BE49-F238E27FC236}">
                <a16:creationId xmlns:a16="http://schemas.microsoft.com/office/drawing/2014/main" id="{842474B3-A86E-5058-E0C7-99D520DE4DAF}"/>
              </a:ext>
            </a:extLst>
          </p:cNvPr>
          <p:cNvSpPr>
            <a:spLocks noGrp="1"/>
          </p:cNvSpPr>
          <p:nvPr>
            <p:ph type="title"/>
          </p:nvPr>
        </p:nvSpPr>
        <p:spPr>
          <a:xfrm>
            <a:off x="612118" y="-97686"/>
            <a:ext cx="10956113" cy="986400"/>
          </a:xfrm>
        </p:spPr>
        <p:txBody>
          <a:bodyPr/>
          <a:lstStyle/>
          <a:p>
            <a:r>
              <a:rPr lang="en-US" sz="3600" dirty="0">
                <a:solidFill>
                  <a:schemeClr val="accent5">
                    <a:lumMod val="75000"/>
                  </a:schemeClr>
                </a:solidFill>
                <a:latin typeface="+mn-lt"/>
              </a:rPr>
              <a:t>SURMOUNT: Tirzepatide in People With Obesity</a:t>
            </a:r>
            <a:endParaRPr lang="en-IN" sz="3600" dirty="0">
              <a:solidFill>
                <a:schemeClr val="accent5">
                  <a:lumMod val="75000"/>
                </a:schemeClr>
              </a:solidFill>
              <a:latin typeface="+mn-lt"/>
            </a:endParaRPr>
          </a:p>
        </p:txBody>
      </p:sp>
      <p:sp>
        <p:nvSpPr>
          <p:cNvPr id="2" name="Rectangle 1">
            <a:extLst>
              <a:ext uri="{FF2B5EF4-FFF2-40B4-BE49-F238E27FC236}">
                <a16:creationId xmlns:a16="http://schemas.microsoft.com/office/drawing/2014/main" id="{141719A0-58F6-31C8-582D-D8CC8F1C2C01}"/>
              </a:ext>
            </a:extLst>
          </p:cNvPr>
          <p:cNvSpPr/>
          <p:nvPr/>
        </p:nvSpPr>
        <p:spPr>
          <a:xfrm>
            <a:off x="2956235" y="1758860"/>
            <a:ext cx="1911600" cy="3883840"/>
          </a:xfrm>
          <a:prstGeom prst="rect">
            <a:avLst/>
          </a:prstGeom>
          <a:solidFill>
            <a:schemeClr val="bg1">
              <a:lumMod val="95000"/>
            </a:schemeClr>
          </a:solidFill>
          <a:ln w="19050">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2A5A0FE-9725-9F0E-B3F8-D3E5FCFE1EF3}"/>
              </a:ext>
            </a:extLst>
          </p:cNvPr>
          <p:cNvSpPr/>
          <p:nvPr/>
        </p:nvSpPr>
        <p:spPr>
          <a:xfrm>
            <a:off x="4941866" y="1758859"/>
            <a:ext cx="1911600" cy="3883840"/>
          </a:xfrm>
          <a:prstGeom prst="rect">
            <a:avLst/>
          </a:prstGeom>
          <a:solidFill>
            <a:schemeClr val="bg1">
              <a:lumMod val="95000"/>
            </a:schemeClr>
          </a:solidFill>
          <a:ln w="19050">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220A6A1-ECE5-F5FB-E2D4-CA1301C513A7}"/>
              </a:ext>
            </a:extLst>
          </p:cNvPr>
          <p:cNvSpPr/>
          <p:nvPr/>
        </p:nvSpPr>
        <p:spPr>
          <a:xfrm>
            <a:off x="6929591" y="1758859"/>
            <a:ext cx="1911600" cy="3883840"/>
          </a:xfrm>
          <a:prstGeom prst="rect">
            <a:avLst/>
          </a:prstGeom>
          <a:solidFill>
            <a:schemeClr val="bg1">
              <a:lumMod val="95000"/>
            </a:schemeClr>
          </a:solidFill>
          <a:ln w="19050">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CD18C41-E070-C6CE-E666-6FCE71C81FA8}"/>
              </a:ext>
            </a:extLst>
          </p:cNvPr>
          <p:cNvSpPr/>
          <p:nvPr/>
        </p:nvSpPr>
        <p:spPr>
          <a:xfrm>
            <a:off x="8915221" y="1758859"/>
            <a:ext cx="1911600" cy="3883840"/>
          </a:xfrm>
          <a:prstGeom prst="rect">
            <a:avLst/>
          </a:prstGeom>
          <a:solidFill>
            <a:schemeClr val="bg1">
              <a:lumMod val="95000"/>
            </a:schemeClr>
          </a:solidFill>
          <a:ln w="19050">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BE37885-2DFC-C596-EDD2-EF76EBF7288A}"/>
              </a:ext>
            </a:extLst>
          </p:cNvPr>
          <p:cNvSpPr txBox="1"/>
          <p:nvPr/>
        </p:nvSpPr>
        <p:spPr bwMode="auto">
          <a:xfrm>
            <a:off x="5758024" y="1421519"/>
            <a:ext cx="2971800" cy="333533"/>
          </a:xfrm>
          <a:prstGeom prst="rect">
            <a:avLst/>
          </a:prstGeom>
          <a:noFill/>
          <a:ln>
            <a:noFill/>
          </a:ln>
          <a:extLst>
            <a:ext uri="{FAA26D3D-D897-4be2-8F04-BA451C77F1D7}">
              <ma14:placeholderFlag xmlns:ma14="http://schemas.microsoft.com/office/mac/drawingml/2011/main" xmlns="" val="1"/>
            </a:ext>
          </a:extLst>
        </p:spPr>
        <p:txBody>
          <a:bodyPr vert="horz" wrap="square" lIns="0" tIns="0" rIns="0" bIns="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0" cap="none" spc="0" normalizeH="0" baseline="0" noProof="0">
                <a:ln>
                  <a:noFill/>
                </a:ln>
                <a:effectLst/>
                <a:uLnTx/>
                <a:uFillTx/>
                <a:latin typeface="Arial"/>
                <a:ea typeface="+mn-ea"/>
                <a:cs typeface="+mn-cs"/>
              </a:rPr>
              <a:t>Phase 3 SURMOUNT Program</a:t>
            </a:r>
          </a:p>
        </p:txBody>
      </p:sp>
      <p:sp>
        <p:nvSpPr>
          <p:cNvPr id="8" name="TextBox 7">
            <a:extLst>
              <a:ext uri="{FF2B5EF4-FFF2-40B4-BE49-F238E27FC236}">
                <a16:creationId xmlns:a16="http://schemas.microsoft.com/office/drawing/2014/main" id="{7F4DBB52-895C-89D0-7E82-B8D5D24BA8F5}"/>
              </a:ext>
            </a:extLst>
          </p:cNvPr>
          <p:cNvSpPr txBox="1"/>
          <p:nvPr/>
        </p:nvSpPr>
        <p:spPr>
          <a:xfrm>
            <a:off x="6929591" y="2073203"/>
            <a:ext cx="1909901"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
                <a:srgbClr val="D52B1E"/>
              </a:buClr>
              <a:buSzTx/>
              <a:buFontTx/>
              <a:buNone/>
              <a:tabLst/>
              <a:defRPr/>
            </a:pPr>
            <a:r>
              <a:rPr kumimoji="0" lang="en-US" sz="1200" b="1" i="0" u="none" strike="noStrike" kern="0" cap="none" spc="0" normalizeH="0" baseline="0" noProof="0">
                <a:ln>
                  <a:noFill/>
                </a:ln>
                <a:solidFill>
                  <a:srgbClr val="D52B1E"/>
                </a:solidFill>
                <a:effectLst/>
                <a:uLnTx/>
                <a:uFillTx/>
                <a:latin typeface="Arial" charset="0"/>
                <a:ea typeface="+mn-ea"/>
                <a:cs typeface="+mn-cs"/>
              </a:rPr>
              <a:t>SURMOUNT-J: Weight Management With Diet  and Physical Activity</a:t>
            </a:r>
            <a:r>
              <a:rPr kumimoji="0" lang="en-US" sz="1200" b="1" i="0" u="none" strike="noStrike" kern="0" cap="none" spc="0" normalizeH="0" baseline="30000" noProof="0">
                <a:ln>
                  <a:noFill/>
                </a:ln>
                <a:solidFill>
                  <a:srgbClr val="D52B1E"/>
                </a:solidFill>
                <a:effectLst/>
                <a:uLnTx/>
                <a:uFillTx/>
                <a:latin typeface="Arial" charset="0"/>
                <a:ea typeface="+mn-ea"/>
                <a:cs typeface="+mn-cs"/>
              </a:rPr>
              <a:t>3</a:t>
            </a:r>
            <a:endParaRPr kumimoji="0" lang="en-US" sz="1200" b="1" i="0" u="none" strike="noStrike" kern="0" cap="none" spc="0" normalizeH="0" baseline="30000" noProof="0">
              <a:ln>
                <a:noFill/>
              </a:ln>
              <a:solidFill>
                <a:srgbClr val="D52B1E"/>
              </a:solidFill>
              <a:effectLst/>
              <a:uLnTx/>
              <a:uFillTx/>
              <a:latin typeface="Arial"/>
              <a:ea typeface="+mn-ea"/>
              <a:cs typeface="+mn-cs"/>
            </a:endParaRPr>
          </a:p>
        </p:txBody>
      </p:sp>
      <p:sp>
        <p:nvSpPr>
          <p:cNvPr id="9" name="TextBox 8">
            <a:extLst>
              <a:ext uri="{FF2B5EF4-FFF2-40B4-BE49-F238E27FC236}">
                <a16:creationId xmlns:a16="http://schemas.microsoft.com/office/drawing/2014/main" id="{0C8307E7-DD69-7910-D9D9-5A1E77479F40}"/>
              </a:ext>
            </a:extLst>
          </p:cNvPr>
          <p:cNvSpPr txBox="1"/>
          <p:nvPr/>
        </p:nvSpPr>
        <p:spPr>
          <a:xfrm>
            <a:off x="8915221" y="2073203"/>
            <a:ext cx="1911600"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
                <a:srgbClr val="D52B1E"/>
              </a:buClr>
              <a:buSzTx/>
              <a:buFontTx/>
              <a:buNone/>
              <a:tabLst/>
              <a:defRPr/>
            </a:pPr>
            <a:r>
              <a:rPr kumimoji="0" lang="en-US" sz="1200" b="1" i="0" u="none" strike="noStrike" kern="0" cap="none" spc="0" normalizeH="0" baseline="0" noProof="0">
                <a:ln>
                  <a:noFill/>
                </a:ln>
                <a:solidFill>
                  <a:srgbClr val="D52B1E"/>
                </a:solidFill>
                <a:effectLst/>
                <a:uLnTx/>
                <a:uFillTx/>
                <a:latin typeface="Arial"/>
                <a:ea typeface="+mn-ea"/>
                <a:cs typeface="+mn-cs"/>
              </a:rPr>
              <a:t>SURMOUNT-CN: Weight Management</a:t>
            </a:r>
            <a:r>
              <a:rPr kumimoji="0" lang="en-US" sz="1200" b="1" i="0" u="none" strike="noStrike" kern="0" cap="none" spc="0" normalizeH="0" baseline="30000" noProof="0">
                <a:ln>
                  <a:noFill/>
                </a:ln>
                <a:solidFill>
                  <a:srgbClr val="D52B1E"/>
                </a:solidFill>
                <a:effectLst/>
                <a:uLnTx/>
                <a:uFillTx/>
                <a:latin typeface="Arial"/>
                <a:ea typeface="+mn-ea"/>
                <a:cs typeface="+mn-cs"/>
              </a:rPr>
              <a:t>4</a:t>
            </a:r>
          </a:p>
        </p:txBody>
      </p:sp>
      <p:sp>
        <p:nvSpPr>
          <p:cNvPr id="10" name="TextBox 9">
            <a:extLst>
              <a:ext uri="{FF2B5EF4-FFF2-40B4-BE49-F238E27FC236}">
                <a16:creationId xmlns:a16="http://schemas.microsoft.com/office/drawing/2014/main" id="{D0081389-3FE6-646E-CFF6-73859166EC20}"/>
              </a:ext>
            </a:extLst>
          </p:cNvPr>
          <p:cNvSpPr txBox="1"/>
          <p:nvPr/>
        </p:nvSpPr>
        <p:spPr>
          <a:xfrm>
            <a:off x="7434739" y="2955127"/>
            <a:ext cx="899605" cy="461665"/>
          </a:xfrm>
          <a:prstGeom prst="rect">
            <a:avLst/>
          </a:prstGeom>
          <a:noFill/>
        </p:spPr>
        <p:txBody>
          <a:bodyPr wrap="square" rtlCol="0">
            <a:spAutoFit/>
          </a:bodyPr>
          <a:lstStyle/>
          <a:p>
            <a:pPr algn="ctr"/>
            <a:r>
              <a:rPr lang="en-IN" sz="1200"/>
              <a:t>June 2023</a:t>
            </a:r>
          </a:p>
          <a:p>
            <a:pPr algn="ctr"/>
            <a:r>
              <a:rPr kumimoji="0" lang="en-US" sz="1200" b="0" i="0" u="none" strike="noStrike" kern="0" cap="none" spc="0" normalizeH="0" baseline="0" noProof="0">
                <a:ln>
                  <a:noFill/>
                </a:ln>
                <a:effectLst/>
                <a:uLnTx/>
                <a:uFillTx/>
                <a:latin typeface="Arial" panose="020B0604020202020204" pitchFamily="34" charset="0"/>
                <a:cs typeface="Arial" panose="020B0604020202020204" pitchFamily="34" charset="0"/>
              </a:rPr>
              <a:t>(Ongoing)</a:t>
            </a:r>
          </a:p>
        </p:txBody>
      </p:sp>
      <p:sp>
        <p:nvSpPr>
          <p:cNvPr id="11" name="TextBox 10">
            <a:extLst>
              <a:ext uri="{FF2B5EF4-FFF2-40B4-BE49-F238E27FC236}">
                <a16:creationId xmlns:a16="http://schemas.microsoft.com/office/drawing/2014/main" id="{638A3853-4F61-0705-B2EF-62375B9B46CF}"/>
              </a:ext>
            </a:extLst>
          </p:cNvPr>
          <p:cNvSpPr txBox="1"/>
          <p:nvPr/>
        </p:nvSpPr>
        <p:spPr>
          <a:xfrm>
            <a:off x="9233668" y="3047460"/>
            <a:ext cx="1274708"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
                <a:srgbClr val="D52B1E"/>
              </a:buClr>
              <a:buSzTx/>
              <a:buFontTx/>
              <a:buNone/>
              <a:tabLst/>
              <a:defRPr/>
            </a:pPr>
            <a:r>
              <a:rPr lang="en-IN" sz="1200"/>
              <a:t>December 2022</a:t>
            </a:r>
            <a:endParaRPr kumimoji="0" lang="en-US" sz="12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21F6949-B89A-0260-2C86-3C7D67B1D383}"/>
              </a:ext>
            </a:extLst>
          </p:cNvPr>
          <p:cNvSpPr txBox="1"/>
          <p:nvPr/>
        </p:nvSpPr>
        <p:spPr>
          <a:xfrm>
            <a:off x="7643129" y="3725526"/>
            <a:ext cx="482824" cy="307777"/>
          </a:xfrm>
          <a:prstGeom prst="rect">
            <a:avLst/>
          </a:prstGeom>
          <a:noFill/>
        </p:spPr>
        <p:txBody>
          <a:bodyPr wrap="none" rtlCol="0">
            <a:spAutoFit/>
          </a:bodyPr>
          <a:lstStyle/>
          <a:p>
            <a:pPr algn="ctr"/>
            <a:r>
              <a:rPr kumimoji="0" lang="en-US" sz="1400" b="0" i="0" u="none" strike="noStrike" kern="0" cap="none" spc="0" normalizeH="0" baseline="0" noProof="0">
                <a:ln>
                  <a:noFill/>
                </a:ln>
                <a:effectLst/>
                <a:uLnTx/>
                <a:uFillTx/>
                <a:latin typeface="Arial" charset="0"/>
                <a:ea typeface="+mn-ea"/>
                <a:cs typeface="+mn-cs"/>
              </a:rPr>
              <a:t>261</a:t>
            </a:r>
            <a:endParaRPr lang="en-US" sz="1050"/>
          </a:p>
        </p:txBody>
      </p:sp>
      <p:sp>
        <p:nvSpPr>
          <p:cNvPr id="13" name="TextBox 12">
            <a:extLst>
              <a:ext uri="{FF2B5EF4-FFF2-40B4-BE49-F238E27FC236}">
                <a16:creationId xmlns:a16="http://schemas.microsoft.com/office/drawing/2014/main" id="{714ED8CC-F864-FEBC-52DD-A0478FC4BD79}"/>
              </a:ext>
            </a:extLst>
          </p:cNvPr>
          <p:cNvSpPr txBox="1"/>
          <p:nvPr/>
        </p:nvSpPr>
        <p:spPr>
          <a:xfrm>
            <a:off x="7413900" y="4040185"/>
            <a:ext cx="941283"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
                <a:srgbClr val="D52B1E"/>
              </a:buClr>
              <a:buSzTx/>
              <a:buFontTx/>
              <a:buNone/>
              <a:tabLst/>
              <a:defRPr/>
            </a:pPr>
            <a:r>
              <a:rPr kumimoji="0" lang="en-US" sz="1400" b="0" i="0" u="none" strike="noStrike" kern="0" cap="none" spc="0" normalizeH="0" baseline="0" noProof="0">
                <a:ln>
                  <a:noFill/>
                </a:ln>
                <a:effectLst/>
                <a:uLnTx/>
                <a:uFillTx/>
                <a:latin typeface="Arial" charset="0"/>
                <a:ea typeface="+mn-ea"/>
                <a:cs typeface="+mn-cs"/>
              </a:rPr>
              <a:t>72 weeks</a:t>
            </a:r>
            <a:endParaRPr kumimoji="0" lang="en-US" sz="1050" b="0" i="0" u="none" strike="noStrike" kern="0" cap="none" spc="0" normalizeH="0" baseline="0" noProof="0">
              <a:ln>
                <a:noFill/>
              </a:ln>
              <a:effectLst/>
              <a:uLnTx/>
              <a:uFillTx/>
              <a:latin typeface="Arial" charset="0"/>
              <a:ea typeface="+mn-ea"/>
              <a:cs typeface="+mn-cs"/>
            </a:endParaRPr>
          </a:p>
        </p:txBody>
      </p:sp>
      <p:sp>
        <p:nvSpPr>
          <p:cNvPr id="14" name="TextBox 13">
            <a:extLst>
              <a:ext uri="{FF2B5EF4-FFF2-40B4-BE49-F238E27FC236}">
                <a16:creationId xmlns:a16="http://schemas.microsoft.com/office/drawing/2014/main" id="{A3BA47FE-9628-4287-26AF-6A9934E86B68}"/>
              </a:ext>
            </a:extLst>
          </p:cNvPr>
          <p:cNvSpPr txBox="1"/>
          <p:nvPr/>
        </p:nvSpPr>
        <p:spPr>
          <a:xfrm>
            <a:off x="9629609" y="3725526"/>
            <a:ext cx="482824" cy="307777"/>
          </a:xfrm>
          <a:prstGeom prst="rect">
            <a:avLst/>
          </a:prstGeom>
          <a:noFill/>
        </p:spPr>
        <p:txBody>
          <a:bodyPr wrap="none" rtlCol="0">
            <a:spAutoFit/>
          </a:bodyPr>
          <a:lstStyle/>
          <a:p>
            <a:pPr algn="ctr"/>
            <a:r>
              <a:rPr kumimoji="0" lang="en-US" sz="1400" b="0" i="0" u="none" strike="noStrike" kern="0" cap="none" spc="0" normalizeH="0" baseline="0" noProof="0">
                <a:ln>
                  <a:noFill/>
                </a:ln>
                <a:effectLst/>
                <a:uLnTx/>
                <a:uFillTx/>
                <a:latin typeface="Arial"/>
                <a:ea typeface="+mn-ea"/>
                <a:cs typeface="+mn-cs"/>
              </a:rPr>
              <a:t>210</a:t>
            </a:r>
            <a:endParaRPr lang="en-US" sz="1050"/>
          </a:p>
        </p:txBody>
      </p:sp>
      <p:sp>
        <p:nvSpPr>
          <p:cNvPr id="15" name="TextBox 14">
            <a:extLst>
              <a:ext uri="{FF2B5EF4-FFF2-40B4-BE49-F238E27FC236}">
                <a16:creationId xmlns:a16="http://schemas.microsoft.com/office/drawing/2014/main" id="{28A2B1EE-CB74-8030-C43B-1E21A83BBA66}"/>
              </a:ext>
            </a:extLst>
          </p:cNvPr>
          <p:cNvSpPr txBox="1"/>
          <p:nvPr/>
        </p:nvSpPr>
        <p:spPr>
          <a:xfrm>
            <a:off x="9400380" y="4040185"/>
            <a:ext cx="941283"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
                <a:srgbClr val="D52B1E"/>
              </a:buClr>
              <a:buSzTx/>
              <a:buFontTx/>
              <a:buNone/>
              <a:tabLst/>
              <a:defRPr/>
            </a:pPr>
            <a:r>
              <a:rPr kumimoji="0" lang="en-US" sz="1400" b="0" i="0" u="none" strike="noStrike" kern="0" cap="none" spc="0" normalizeH="0" baseline="0" noProof="0">
                <a:ln>
                  <a:noFill/>
                </a:ln>
                <a:effectLst/>
                <a:uLnTx/>
                <a:uFillTx/>
                <a:latin typeface="Arial" charset="0"/>
                <a:ea typeface="+mn-ea"/>
                <a:cs typeface="+mn-cs"/>
              </a:rPr>
              <a:t>52 weeks</a:t>
            </a:r>
            <a:endParaRPr kumimoji="0" lang="en-US" sz="1050" b="0" i="0" u="none" strike="noStrike" kern="0" cap="none" spc="0" normalizeH="0" baseline="0" noProof="0">
              <a:ln>
                <a:noFill/>
              </a:ln>
              <a:effectLst/>
              <a:uLnTx/>
              <a:uFillTx/>
              <a:latin typeface="Arial" charset="0"/>
              <a:ea typeface="+mn-ea"/>
              <a:cs typeface="+mn-cs"/>
            </a:endParaRPr>
          </a:p>
        </p:txBody>
      </p:sp>
      <p:sp>
        <p:nvSpPr>
          <p:cNvPr id="16" name="Rounded Rectangle 2">
            <a:extLst>
              <a:ext uri="{FF2B5EF4-FFF2-40B4-BE49-F238E27FC236}">
                <a16:creationId xmlns:a16="http://schemas.microsoft.com/office/drawing/2014/main" id="{1EFFA6ED-4891-74A2-7614-E4985157672C}"/>
              </a:ext>
            </a:extLst>
          </p:cNvPr>
          <p:cNvSpPr/>
          <p:nvPr/>
        </p:nvSpPr>
        <p:spPr>
          <a:xfrm>
            <a:off x="7060167" y="2889681"/>
            <a:ext cx="1669657" cy="601805"/>
          </a:xfrm>
          <a:prstGeom prst="roundRect">
            <a:avLst/>
          </a:prstGeom>
          <a:noFill/>
          <a:ln>
            <a:solidFill>
              <a:srgbClr val="D52B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6">
            <a:extLst>
              <a:ext uri="{FF2B5EF4-FFF2-40B4-BE49-F238E27FC236}">
                <a16:creationId xmlns:a16="http://schemas.microsoft.com/office/drawing/2014/main" id="{87DFF6CD-056B-08C2-0901-2523F235D762}"/>
              </a:ext>
            </a:extLst>
          </p:cNvPr>
          <p:cNvSpPr/>
          <p:nvPr/>
        </p:nvSpPr>
        <p:spPr>
          <a:xfrm>
            <a:off x="9056392" y="2889681"/>
            <a:ext cx="1669657" cy="601805"/>
          </a:xfrm>
          <a:prstGeom prst="roundRect">
            <a:avLst/>
          </a:prstGeom>
          <a:noFill/>
          <a:ln>
            <a:solidFill>
              <a:srgbClr val="D52B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21">
            <a:extLst>
              <a:ext uri="{FF2B5EF4-FFF2-40B4-BE49-F238E27FC236}">
                <a16:creationId xmlns:a16="http://schemas.microsoft.com/office/drawing/2014/main" id="{21206F0E-455C-83F4-0066-CF11F4312D7F}"/>
              </a:ext>
            </a:extLst>
          </p:cNvPr>
          <p:cNvSpPr/>
          <p:nvPr/>
        </p:nvSpPr>
        <p:spPr>
          <a:xfrm>
            <a:off x="7060168" y="3726808"/>
            <a:ext cx="1669657" cy="625244"/>
          </a:xfrm>
          <a:prstGeom prst="roundRect">
            <a:avLst>
              <a:gd name="adj" fmla="val 11937"/>
            </a:avLst>
          </a:prstGeom>
          <a:noFill/>
          <a:ln>
            <a:solidFill>
              <a:srgbClr val="D52B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22">
            <a:extLst>
              <a:ext uri="{FF2B5EF4-FFF2-40B4-BE49-F238E27FC236}">
                <a16:creationId xmlns:a16="http://schemas.microsoft.com/office/drawing/2014/main" id="{7076A864-A44D-696F-F1E7-FB529437D283}"/>
              </a:ext>
            </a:extLst>
          </p:cNvPr>
          <p:cNvSpPr/>
          <p:nvPr/>
        </p:nvSpPr>
        <p:spPr>
          <a:xfrm>
            <a:off x="9056394" y="3726807"/>
            <a:ext cx="1669657" cy="601805"/>
          </a:xfrm>
          <a:prstGeom prst="roundRect">
            <a:avLst/>
          </a:prstGeom>
          <a:noFill/>
          <a:ln>
            <a:solidFill>
              <a:srgbClr val="D52B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64">
            <a:extLst>
              <a:ext uri="{FF2B5EF4-FFF2-40B4-BE49-F238E27FC236}">
                <a16:creationId xmlns:a16="http://schemas.microsoft.com/office/drawing/2014/main" id="{45B95F51-B448-DD84-E889-E3C73AD8AE96}"/>
              </a:ext>
            </a:extLst>
          </p:cNvPr>
          <p:cNvSpPr/>
          <p:nvPr/>
        </p:nvSpPr>
        <p:spPr>
          <a:xfrm>
            <a:off x="1003633" y="4711310"/>
            <a:ext cx="1871232" cy="205200"/>
          </a:xfrm>
          <a:prstGeom prst="roundRect">
            <a:avLst>
              <a:gd name="adj" fmla="val 50000"/>
            </a:avLst>
          </a:prstGeom>
          <a:solidFill>
            <a:srgbClr val="D52B1E"/>
          </a:solidFill>
          <a:ln>
            <a:solidFill>
              <a:srgbClr val="D52B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902C5B9-CA0E-C7C5-7314-4FDAF46BC1B4}"/>
              </a:ext>
            </a:extLst>
          </p:cNvPr>
          <p:cNvSpPr txBox="1"/>
          <p:nvPr/>
        </p:nvSpPr>
        <p:spPr>
          <a:xfrm>
            <a:off x="1017603" y="4675410"/>
            <a:ext cx="1859805" cy="276999"/>
          </a:xfrm>
          <a:prstGeom prst="rect">
            <a:avLst/>
          </a:prstGeom>
          <a:noFill/>
        </p:spPr>
        <p:txBody>
          <a:bodyPr wrap="none" rtlCol="0">
            <a:spAutoFit/>
          </a:bodyPr>
          <a:lstStyle/>
          <a:p>
            <a:pPr algn="r"/>
            <a:r>
              <a:rPr lang="en-IN" sz="1200" b="1">
                <a:solidFill>
                  <a:schemeClr val="bg1"/>
                </a:solidFill>
              </a:rPr>
              <a:t>Intervention/treatment:</a:t>
            </a:r>
            <a:endParaRPr lang="en-US" sz="1400" b="1">
              <a:solidFill>
                <a:schemeClr val="bg1"/>
              </a:solidFill>
            </a:endParaRPr>
          </a:p>
        </p:txBody>
      </p:sp>
      <p:cxnSp>
        <p:nvCxnSpPr>
          <p:cNvPr id="22" name="Straight Connector 21">
            <a:extLst>
              <a:ext uri="{FF2B5EF4-FFF2-40B4-BE49-F238E27FC236}">
                <a16:creationId xmlns:a16="http://schemas.microsoft.com/office/drawing/2014/main" id="{C6098A76-F33D-D1A5-F06C-0827B4EF8237}"/>
              </a:ext>
            </a:extLst>
          </p:cNvPr>
          <p:cNvCxnSpPr>
            <a:cxnSpLocks/>
          </p:cNvCxnSpPr>
          <p:nvPr/>
        </p:nvCxnSpPr>
        <p:spPr>
          <a:xfrm>
            <a:off x="2882783" y="4818234"/>
            <a:ext cx="87714" cy="0"/>
          </a:xfrm>
          <a:prstGeom prst="line">
            <a:avLst/>
          </a:prstGeom>
          <a:ln w="22225">
            <a:solidFill>
              <a:srgbClr val="D52B1E"/>
            </a:solidFill>
            <a:tailEnd type="none" w="lg" len="lg"/>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6BC3082-5A94-C773-4471-B13CF3ADC726}"/>
              </a:ext>
            </a:extLst>
          </p:cNvPr>
          <p:cNvCxnSpPr>
            <a:cxnSpLocks/>
          </p:cNvCxnSpPr>
          <p:nvPr/>
        </p:nvCxnSpPr>
        <p:spPr>
          <a:xfrm>
            <a:off x="2961160" y="4512823"/>
            <a:ext cx="9337" cy="860285"/>
          </a:xfrm>
          <a:prstGeom prst="line">
            <a:avLst/>
          </a:prstGeom>
          <a:ln w="22225">
            <a:solidFill>
              <a:srgbClr val="D52B1E"/>
            </a:solidFill>
            <a:tailEnd type="none" w="lg" len="lg"/>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9C33993-F32D-7C54-ED1C-141A43F6EE3A}"/>
              </a:ext>
            </a:extLst>
          </p:cNvPr>
          <p:cNvSpPr txBox="1"/>
          <p:nvPr/>
        </p:nvSpPr>
        <p:spPr>
          <a:xfrm>
            <a:off x="4937172" y="2073203"/>
            <a:ext cx="1911205" cy="830997"/>
          </a:xfrm>
          <a:prstGeom prst="rect">
            <a:avLst/>
          </a:prstGeom>
          <a:noFill/>
        </p:spPr>
        <p:txBody>
          <a:bodyPr wrap="square" rtlCol="0">
            <a:spAutoFit/>
          </a:bodyPr>
          <a:lstStyle/>
          <a:p>
            <a:pPr algn="ctr"/>
            <a:r>
              <a:rPr lang="en-US" sz="1200" b="1">
                <a:solidFill>
                  <a:srgbClr val="D52B1E"/>
                </a:solidFill>
              </a:rPr>
              <a:t>SURMOUNT-ADOLESCENTS:</a:t>
            </a:r>
          </a:p>
          <a:p>
            <a:pPr algn="ctr"/>
            <a:r>
              <a:rPr lang="en-US" sz="1200" b="1">
                <a:solidFill>
                  <a:srgbClr val="D52B1E"/>
                </a:solidFill>
              </a:rPr>
              <a:t>Weight Management in Adolescents</a:t>
            </a:r>
            <a:r>
              <a:rPr lang="en-US" sz="1200" b="1" baseline="30000">
                <a:solidFill>
                  <a:srgbClr val="D52B1E"/>
                </a:solidFill>
              </a:rPr>
              <a:t>2</a:t>
            </a:r>
            <a:r>
              <a:rPr lang="en-US" sz="1200" b="1">
                <a:solidFill>
                  <a:srgbClr val="D52B1E"/>
                </a:solidFill>
              </a:rPr>
              <a:t> </a:t>
            </a:r>
          </a:p>
        </p:txBody>
      </p:sp>
      <p:sp>
        <p:nvSpPr>
          <p:cNvPr id="25" name="TextBox 24">
            <a:extLst>
              <a:ext uri="{FF2B5EF4-FFF2-40B4-BE49-F238E27FC236}">
                <a16:creationId xmlns:a16="http://schemas.microsoft.com/office/drawing/2014/main" id="{E93D321D-546F-699E-81DD-5111409E99F4}"/>
              </a:ext>
            </a:extLst>
          </p:cNvPr>
          <p:cNvSpPr txBox="1"/>
          <p:nvPr/>
        </p:nvSpPr>
        <p:spPr>
          <a:xfrm>
            <a:off x="5296539" y="2955127"/>
            <a:ext cx="1213601" cy="461665"/>
          </a:xfrm>
          <a:prstGeom prst="rect">
            <a:avLst/>
          </a:prstGeom>
          <a:noFill/>
        </p:spPr>
        <p:txBody>
          <a:bodyPr wrap="square" rtlCol="0">
            <a:spAutoFit/>
          </a:bodyPr>
          <a:lstStyle/>
          <a:p>
            <a:pPr algn="ctr"/>
            <a:r>
              <a:rPr lang="en-US" sz="1200"/>
              <a:t>October 2026</a:t>
            </a:r>
          </a:p>
          <a:p>
            <a:pPr algn="ctr"/>
            <a:r>
              <a:rPr kumimoji="0" lang="en-US" sz="1200" b="0" i="0" u="none" strike="noStrike" kern="0" cap="none" spc="0" normalizeH="0" baseline="0" noProof="0">
                <a:ln>
                  <a:noFill/>
                </a:ln>
                <a:effectLst/>
                <a:uLnTx/>
                <a:uFillTx/>
                <a:latin typeface="Arial" panose="020B0604020202020204" pitchFamily="34" charset="0"/>
                <a:cs typeface="Arial" panose="020B0604020202020204" pitchFamily="34" charset="0"/>
              </a:rPr>
              <a:t>(Ongoing)</a:t>
            </a:r>
          </a:p>
        </p:txBody>
      </p:sp>
      <p:sp>
        <p:nvSpPr>
          <p:cNvPr id="26" name="TextBox 25">
            <a:extLst>
              <a:ext uri="{FF2B5EF4-FFF2-40B4-BE49-F238E27FC236}">
                <a16:creationId xmlns:a16="http://schemas.microsoft.com/office/drawing/2014/main" id="{D5167E04-3861-04E8-E1D3-8CB11077D228}"/>
              </a:ext>
            </a:extLst>
          </p:cNvPr>
          <p:cNvSpPr txBox="1"/>
          <p:nvPr/>
        </p:nvSpPr>
        <p:spPr>
          <a:xfrm>
            <a:off x="5661927" y="3725526"/>
            <a:ext cx="482824" cy="307777"/>
          </a:xfrm>
          <a:prstGeom prst="rect">
            <a:avLst/>
          </a:prstGeom>
          <a:noFill/>
        </p:spPr>
        <p:txBody>
          <a:bodyPr wrap="none" rtlCol="0">
            <a:spAutoFit/>
          </a:bodyPr>
          <a:lstStyle/>
          <a:p>
            <a:pPr algn="ctr"/>
            <a:r>
              <a:rPr lang="en-GB" sz="1400"/>
              <a:t>150</a:t>
            </a:r>
            <a:endParaRPr lang="en-US" sz="1050"/>
          </a:p>
        </p:txBody>
      </p:sp>
      <p:sp>
        <p:nvSpPr>
          <p:cNvPr id="27" name="TextBox 26">
            <a:extLst>
              <a:ext uri="{FF2B5EF4-FFF2-40B4-BE49-F238E27FC236}">
                <a16:creationId xmlns:a16="http://schemas.microsoft.com/office/drawing/2014/main" id="{E013B1EE-251C-5883-4A34-28B254A3AF2A}"/>
              </a:ext>
            </a:extLst>
          </p:cNvPr>
          <p:cNvSpPr txBox="1"/>
          <p:nvPr/>
        </p:nvSpPr>
        <p:spPr>
          <a:xfrm>
            <a:off x="5432699" y="4040185"/>
            <a:ext cx="941283"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
                <a:srgbClr val="D52B1E"/>
              </a:buClr>
              <a:buSzTx/>
              <a:buFontTx/>
              <a:buNone/>
              <a:tabLst/>
              <a:defRPr/>
            </a:pPr>
            <a:r>
              <a:rPr lang="en-US" sz="1400" kern="0">
                <a:latin typeface="Arial" charset="0"/>
              </a:rPr>
              <a:t>72</a:t>
            </a:r>
            <a:r>
              <a:rPr kumimoji="0" lang="en-US" sz="1400" b="0" i="0" u="none" strike="noStrike" kern="0" cap="none" spc="0" normalizeH="0" baseline="0" noProof="0">
                <a:ln>
                  <a:noFill/>
                </a:ln>
                <a:effectLst/>
                <a:uLnTx/>
                <a:uFillTx/>
                <a:latin typeface="Arial" charset="0"/>
                <a:ea typeface="+mn-ea"/>
                <a:cs typeface="+mn-cs"/>
              </a:rPr>
              <a:t> weeks</a:t>
            </a:r>
            <a:endParaRPr kumimoji="0" lang="en-US" sz="1050" b="0" i="0" u="none" strike="noStrike" kern="0" cap="none" spc="0" normalizeH="0" baseline="0" noProof="0">
              <a:ln>
                <a:noFill/>
              </a:ln>
              <a:effectLst/>
              <a:uLnTx/>
              <a:uFillTx/>
              <a:latin typeface="Arial" charset="0"/>
              <a:ea typeface="+mn-ea"/>
              <a:cs typeface="+mn-cs"/>
            </a:endParaRPr>
          </a:p>
        </p:txBody>
      </p:sp>
      <p:sp>
        <p:nvSpPr>
          <p:cNvPr id="28" name="Rounded Rectangle 96">
            <a:extLst>
              <a:ext uri="{FF2B5EF4-FFF2-40B4-BE49-F238E27FC236}">
                <a16:creationId xmlns:a16="http://schemas.microsoft.com/office/drawing/2014/main" id="{93623527-8D52-6FDB-0A50-6F3B7DD812B9}"/>
              </a:ext>
            </a:extLst>
          </p:cNvPr>
          <p:cNvSpPr/>
          <p:nvPr/>
        </p:nvSpPr>
        <p:spPr>
          <a:xfrm>
            <a:off x="5065093" y="2889681"/>
            <a:ext cx="1669657" cy="601805"/>
          </a:xfrm>
          <a:prstGeom prst="roundRect">
            <a:avLst/>
          </a:prstGeom>
          <a:noFill/>
          <a:ln>
            <a:solidFill>
              <a:srgbClr val="D52B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4">
            <a:extLst>
              <a:ext uri="{FF2B5EF4-FFF2-40B4-BE49-F238E27FC236}">
                <a16:creationId xmlns:a16="http://schemas.microsoft.com/office/drawing/2014/main" id="{D6FD293A-76BC-5586-1AC1-EA157E0DD35C}"/>
              </a:ext>
            </a:extLst>
          </p:cNvPr>
          <p:cNvSpPr/>
          <p:nvPr/>
        </p:nvSpPr>
        <p:spPr>
          <a:xfrm>
            <a:off x="5065093" y="3726807"/>
            <a:ext cx="1669657" cy="618558"/>
          </a:xfrm>
          <a:prstGeom prst="roundRect">
            <a:avLst>
              <a:gd name="adj" fmla="val 8270"/>
            </a:avLst>
          </a:prstGeom>
          <a:noFill/>
          <a:ln>
            <a:solidFill>
              <a:srgbClr val="D52B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32">
            <a:extLst>
              <a:ext uri="{FF2B5EF4-FFF2-40B4-BE49-F238E27FC236}">
                <a16:creationId xmlns:a16="http://schemas.microsoft.com/office/drawing/2014/main" id="{50714813-CBC3-3A57-38E2-3A842821A55E}"/>
              </a:ext>
            </a:extLst>
          </p:cNvPr>
          <p:cNvSpPr/>
          <p:nvPr/>
        </p:nvSpPr>
        <p:spPr>
          <a:xfrm>
            <a:off x="5079524" y="4594350"/>
            <a:ext cx="775445" cy="246221"/>
          </a:xfrm>
          <a:prstGeom prst="roundRect">
            <a:avLst>
              <a:gd name="adj" fmla="val 50000"/>
            </a:avLst>
          </a:prstGeom>
          <a:solidFill>
            <a:srgbClr val="263F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3">
            <a:extLst>
              <a:ext uri="{FF2B5EF4-FFF2-40B4-BE49-F238E27FC236}">
                <a16:creationId xmlns:a16="http://schemas.microsoft.com/office/drawing/2014/main" id="{C16F7558-47C4-5CC4-56C8-58355F8C3A18}"/>
              </a:ext>
            </a:extLst>
          </p:cNvPr>
          <p:cNvSpPr/>
          <p:nvPr/>
        </p:nvSpPr>
        <p:spPr>
          <a:xfrm>
            <a:off x="5065093" y="4859742"/>
            <a:ext cx="789876" cy="246221"/>
          </a:xfrm>
          <a:prstGeom prst="roundRect">
            <a:avLst>
              <a:gd name="adj" fmla="val 50000"/>
            </a:avLst>
          </a:prstGeom>
          <a:solidFill>
            <a:srgbClr val="B6B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D5AE0466-A165-BC52-B865-419396D32016}"/>
              </a:ext>
            </a:extLst>
          </p:cNvPr>
          <p:cNvSpPr txBox="1"/>
          <p:nvPr/>
        </p:nvSpPr>
        <p:spPr>
          <a:xfrm>
            <a:off x="5097154" y="4590258"/>
            <a:ext cx="775444" cy="246221"/>
          </a:xfrm>
          <a:prstGeom prst="rect">
            <a:avLst/>
          </a:prstGeom>
          <a:noFill/>
        </p:spPr>
        <p:txBody>
          <a:bodyPr wrap="square" rtlCol="0" anchor="ctr">
            <a:spAutoFit/>
          </a:bodyPr>
          <a:lstStyle/>
          <a:p>
            <a:pPr fontAlgn="base">
              <a:spcBef>
                <a:spcPct val="0"/>
              </a:spcBef>
              <a:spcAft>
                <a:spcPct val="0"/>
              </a:spcAft>
              <a:buClr>
                <a:srgbClr val="D52B1E"/>
              </a:buClr>
              <a:defRPr/>
            </a:pPr>
            <a:r>
              <a:rPr kumimoji="0" lang="en-US" sz="1000" b="1" i="0" u="none" strike="noStrike" kern="0" cap="none" spc="0" normalizeH="0" baseline="0" noProof="0">
                <a:ln>
                  <a:noFill/>
                </a:ln>
                <a:solidFill>
                  <a:schemeClr val="bg1"/>
                </a:solidFill>
                <a:effectLst/>
                <a:uLnTx/>
                <a:uFillTx/>
                <a:latin typeface="Arial"/>
                <a:ea typeface="+mn-ea"/>
                <a:cs typeface="+mn-cs"/>
              </a:rPr>
              <a:t>TZP QW</a:t>
            </a:r>
          </a:p>
        </p:txBody>
      </p:sp>
      <p:sp>
        <p:nvSpPr>
          <p:cNvPr id="33" name="TextBox 32">
            <a:extLst>
              <a:ext uri="{FF2B5EF4-FFF2-40B4-BE49-F238E27FC236}">
                <a16:creationId xmlns:a16="http://schemas.microsoft.com/office/drawing/2014/main" id="{594C9E48-759A-7755-A637-2EC477E34E75}"/>
              </a:ext>
            </a:extLst>
          </p:cNvPr>
          <p:cNvSpPr txBox="1"/>
          <p:nvPr/>
        </p:nvSpPr>
        <p:spPr>
          <a:xfrm>
            <a:off x="5101194" y="4859677"/>
            <a:ext cx="718466" cy="246221"/>
          </a:xfrm>
          <a:prstGeom prst="rect">
            <a:avLst/>
          </a:prstGeom>
          <a:noFill/>
        </p:spPr>
        <p:txBody>
          <a:bodyPr wrap="none" rtlCol="0">
            <a:spAutoFit/>
          </a:bodyPr>
          <a:lstStyle/>
          <a:p>
            <a:pPr fontAlgn="base">
              <a:spcBef>
                <a:spcPct val="0"/>
              </a:spcBef>
              <a:spcAft>
                <a:spcPct val="0"/>
              </a:spcAft>
              <a:buClr>
                <a:srgbClr val="D52B1E"/>
              </a:buClr>
              <a:defRPr/>
            </a:pPr>
            <a:r>
              <a:rPr kumimoji="0" lang="en-US" sz="1000" b="1" i="0" u="none" strike="noStrike" kern="0" cap="none" spc="0" normalizeH="0" baseline="0" noProof="0">
                <a:ln>
                  <a:noFill/>
                </a:ln>
                <a:effectLst/>
                <a:uLnTx/>
                <a:uFillTx/>
                <a:latin typeface="Arial"/>
                <a:ea typeface="+mn-ea"/>
                <a:cs typeface="+mn-cs"/>
              </a:rPr>
              <a:t>PBO QW</a:t>
            </a:r>
            <a:endParaRPr lang="en-US" sz="1000"/>
          </a:p>
        </p:txBody>
      </p:sp>
      <p:sp>
        <p:nvSpPr>
          <p:cNvPr id="34" name="TextBox 33">
            <a:extLst>
              <a:ext uri="{FF2B5EF4-FFF2-40B4-BE49-F238E27FC236}">
                <a16:creationId xmlns:a16="http://schemas.microsoft.com/office/drawing/2014/main" id="{C7A9E20E-7F2F-B75D-B80B-F87221B5DC78}"/>
              </a:ext>
            </a:extLst>
          </p:cNvPr>
          <p:cNvSpPr txBox="1"/>
          <p:nvPr/>
        </p:nvSpPr>
        <p:spPr>
          <a:xfrm>
            <a:off x="2963135" y="2073203"/>
            <a:ext cx="1942649" cy="646331"/>
          </a:xfrm>
          <a:prstGeom prst="rect">
            <a:avLst/>
          </a:prstGeom>
          <a:noFill/>
        </p:spPr>
        <p:txBody>
          <a:bodyPr wrap="square" rtlCol="0">
            <a:spAutoFit/>
          </a:bodyPr>
          <a:lstStyle/>
          <a:p>
            <a:pPr algn="ctr"/>
            <a:r>
              <a:rPr lang="en-US" sz="1200" b="1">
                <a:solidFill>
                  <a:srgbClr val="D52B1E"/>
                </a:solidFill>
              </a:rPr>
              <a:t>SURMOUNT-MAINTAIN:</a:t>
            </a:r>
          </a:p>
          <a:p>
            <a:pPr algn="ctr"/>
            <a:r>
              <a:rPr lang="en-US" sz="1200" b="1">
                <a:solidFill>
                  <a:srgbClr val="D52B1E"/>
                </a:solidFill>
              </a:rPr>
              <a:t>Maintenance of</a:t>
            </a:r>
          </a:p>
          <a:p>
            <a:pPr algn="ctr"/>
            <a:r>
              <a:rPr lang="en-US" sz="1200" b="1">
                <a:solidFill>
                  <a:srgbClr val="D52B1E"/>
                </a:solidFill>
              </a:rPr>
              <a:t>Weight Loss</a:t>
            </a:r>
            <a:r>
              <a:rPr lang="en-US" sz="1200" b="1" baseline="30000">
                <a:solidFill>
                  <a:srgbClr val="D52B1E"/>
                </a:solidFill>
              </a:rPr>
              <a:t>1</a:t>
            </a:r>
            <a:r>
              <a:rPr lang="en-US" sz="1200" b="1">
                <a:solidFill>
                  <a:srgbClr val="D52B1E"/>
                </a:solidFill>
              </a:rPr>
              <a:t> </a:t>
            </a:r>
          </a:p>
        </p:txBody>
      </p:sp>
      <p:sp>
        <p:nvSpPr>
          <p:cNvPr id="35" name="TextBox 34">
            <a:extLst>
              <a:ext uri="{FF2B5EF4-FFF2-40B4-BE49-F238E27FC236}">
                <a16:creationId xmlns:a16="http://schemas.microsoft.com/office/drawing/2014/main" id="{D680B2AC-DA29-C24E-78C5-0EB6C42A47A8}"/>
              </a:ext>
            </a:extLst>
          </p:cNvPr>
          <p:cNvSpPr txBox="1"/>
          <p:nvPr/>
        </p:nvSpPr>
        <p:spPr>
          <a:xfrm>
            <a:off x="3327659" y="2955127"/>
            <a:ext cx="1213601" cy="461665"/>
          </a:xfrm>
          <a:prstGeom prst="rect">
            <a:avLst/>
          </a:prstGeom>
          <a:noFill/>
        </p:spPr>
        <p:txBody>
          <a:bodyPr wrap="square" rtlCol="0">
            <a:spAutoFit/>
          </a:bodyPr>
          <a:lstStyle/>
          <a:p>
            <a:pPr algn="ctr"/>
            <a:r>
              <a:rPr lang="en-US" sz="1200"/>
              <a:t>May 2026</a:t>
            </a:r>
          </a:p>
          <a:p>
            <a:pPr algn="ctr"/>
            <a:r>
              <a:rPr kumimoji="0" lang="en-US" sz="1200" b="0" i="0" u="none" strike="noStrike" kern="0" cap="none" spc="0" normalizeH="0" baseline="0" noProof="0">
                <a:ln>
                  <a:noFill/>
                </a:ln>
                <a:effectLst/>
                <a:uLnTx/>
                <a:uFillTx/>
                <a:latin typeface="Arial" panose="020B0604020202020204" pitchFamily="34" charset="0"/>
                <a:cs typeface="Arial" panose="020B0604020202020204" pitchFamily="34" charset="0"/>
              </a:rPr>
              <a:t>(Ongoing)</a:t>
            </a:r>
          </a:p>
        </p:txBody>
      </p:sp>
      <p:sp>
        <p:nvSpPr>
          <p:cNvPr id="36" name="TextBox 35">
            <a:extLst>
              <a:ext uri="{FF2B5EF4-FFF2-40B4-BE49-F238E27FC236}">
                <a16:creationId xmlns:a16="http://schemas.microsoft.com/office/drawing/2014/main" id="{0E3E1F06-8A5F-65AF-8F23-F92223A6D28A}"/>
              </a:ext>
            </a:extLst>
          </p:cNvPr>
          <p:cNvSpPr txBox="1"/>
          <p:nvPr/>
        </p:nvSpPr>
        <p:spPr>
          <a:xfrm>
            <a:off x="3693047" y="3725526"/>
            <a:ext cx="482824" cy="307777"/>
          </a:xfrm>
          <a:prstGeom prst="rect">
            <a:avLst/>
          </a:prstGeom>
          <a:noFill/>
        </p:spPr>
        <p:txBody>
          <a:bodyPr wrap="none" rtlCol="0">
            <a:spAutoFit/>
          </a:bodyPr>
          <a:lstStyle/>
          <a:p>
            <a:pPr algn="ctr"/>
            <a:r>
              <a:rPr lang="en-GB" sz="1400"/>
              <a:t>400</a:t>
            </a:r>
            <a:endParaRPr lang="en-US" sz="1050"/>
          </a:p>
        </p:txBody>
      </p:sp>
      <p:sp>
        <p:nvSpPr>
          <p:cNvPr id="37" name="TextBox 36">
            <a:extLst>
              <a:ext uri="{FF2B5EF4-FFF2-40B4-BE49-F238E27FC236}">
                <a16:creationId xmlns:a16="http://schemas.microsoft.com/office/drawing/2014/main" id="{B87E3680-3028-0BC3-9BE9-49FA4941EE47}"/>
              </a:ext>
            </a:extLst>
          </p:cNvPr>
          <p:cNvSpPr txBox="1"/>
          <p:nvPr/>
        </p:nvSpPr>
        <p:spPr>
          <a:xfrm>
            <a:off x="3414125" y="4040185"/>
            <a:ext cx="1040670"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
                <a:srgbClr val="D52B1E"/>
              </a:buClr>
              <a:buSzTx/>
              <a:buFontTx/>
              <a:buNone/>
              <a:tabLst/>
              <a:defRPr/>
            </a:pPr>
            <a:r>
              <a:rPr kumimoji="0" lang="en-US" sz="1400" b="0" i="0" u="none" strike="noStrike" kern="0" cap="none" spc="0" normalizeH="0" baseline="0" noProof="0">
                <a:ln>
                  <a:noFill/>
                </a:ln>
                <a:effectLst/>
                <a:uLnTx/>
                <a:uFillTx/>
                <a:latin typeface="Arial" charset="0"/>
                <a:ea typeface="+mn-ea"/>
                <a:cs typeface="+mn-cs"/>
              </a:rPr>
              <a:t>112 weeks</a:t>
            </a:r>
            <a:endParaRPr kumimoji="0" lang="en-US" sz="1050" b="0" i="0" u="none" strike="noStrike" kern="0" cap="none" spc="0" normalizeH="0" baseline="0" noProof="0">
              <a:ln>
                <a:noFill/>
              </a:ln>
              <a:effectLst/>
              <a:uLnTx/>
              <a:uFillTx/>
              <a:latin typeface="Arial" charset="0"/>
              <a:ea typeface="+mn-ea"/>
              <a:cs typeface="+mn-cs"/>
            </a:endParaRPr>
          </a:p>
        </p:txBody>
      </p:sp>
      <p:sp>
        <p:nvSpPr>
          <p:cNvPr id="38" name="Rounded Rectangle 1">
            <a:extLst>
              <a:ext uri="{FF2B5EF4-FFF2-40B4-BE49-F238E27FC236}">
                <a16:creationId xmlns:a16="http://schemas.microsoft.com/office/drawing/2014/main" id="{3031C0EC-DBF9-0D0A-26F9-ED547FCB1CE3}"/>
              </a:ext>
            </a:extLst>
          </p:cNvPr>
          <p:cNvSpPr/>
          <p:nvPr/>
        </p:nvSpPr>
        <p:spPr>
          <a:xfrm>
            <a:off x="3070271" y="2889681"/>
            <a:ext cx="1669657" cy="601805"/>
          </a:xfrm>
          <a:prstGeom prst="roundRect">
            <a:avLst/>
          </a:prstGeom>
          <a:noFill/>
          <a:ln>
            <a:solidFill>
              <a:srgbClr val="D52B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20">
            <a:extLst>
              <a:ext uri="{FF2B5EF4-FFF2-40B4-BE49-F238E27FC236}">
                <a16:creationId xmlns:a16="http://schemas.microsoft.com/office/drawing/2014/main" id="{9819A70F-CA66-6D0E-4AFD-BD8827754A45}"/>
              </a:ext>
            </a:extLst>
          </p:cNvPr>
          <p:cNvSpPr/>
          <p:nvPr/>
        </p:nvSpPr>
        <p:spPr>
          <a:xfrm>
            <a:off x="3070271" y="3726807"/>
            <a:ext cx="1669657" cy="601805"/>
          </a:xfrm>
          <a:prstGeom prst="roundRect">
            <a:avLst/>
          </a:prstGeom>
          <a:noFill/>
          <a:ln>
            <a:solidFill>
              <a:srgbClr val="D52B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40">
            <a:extLst>
              <a:ext uri="{FF2B5EF4-FFF2-40B4-BE49-F238E27FC236}">
                <a16:creationId xmlns:a16="http://schemas.microsoft.com/office/drawing/2014/main" id="{74D63BEB-EA08-0A23-F51C-53F6B6E61758}"/>
              </a:ext>
            </a:extLst>
          </p:cNvPr>
          <p:cNvSpPr/>
          <p:nvPr/>
        </p:nvSpPr>
        <p:spPr>
          <a:xfrm>
            <a:off x="3079024" y="4592291"/>
            <a:ext cx="1552825" cy="246221"/>
          </a:xfrm>
          <a:prstGeom prst="roundRect">
            <a:avLst>
              <a:gd name="adj" fmla="val 50000"/>
            </a:avLst>
          </a:prstGeom>
          <a:solidFill>
            <a:srgbClr val="AEE2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61A9CD35-314A-6B90-673F-16432A008A6E}"/>
              </a:ext>
            </a:extLst>
          </p:cNvPr>
          <p:cNvSpPr txBox="1"/>
          <p:nvPr/>
        </p:nvSpPr>
        <p:spPr>
          <a:xfrm>
            <a:off x="3096654" y="4588199"/>
            <a:ext cx="1255342" cy="246221"/>
          </a:xfrm>
          <a:prstGeom prst="rect">
            <a:avLst/>
          </a:prstGeom>
          <a:noFill/>
        </p:spPr>
        <p:txBody>
          <a:bodyPr wrap="square" rtlCol="0" anchor="ctr">
            <a:spAutoFit/>
          </a:bodyPr>
          <a:lstStyle/>
          <a:p>
            <a:pPr fontAlgn="base">
              <a:spcBef>
                <a:spcPct val="0"/>
              </a:spcBef>
              <a:spcAft>
                <a:spcPct val="0"/>
              </a:spcAft>
              <a:buClr>
                <a:srgbClr val="D52B1E"/>
              </a:buClr>
              <a:defRPr/>
            </a:pPr>
            <a:r>
              <a:rPr kumimoji="0" lang="en-US" sz="1000" b="1" i="0" u="none" strike="noStrike" kern="0" cap="none" spc="0" normalizeH="0" baseline="0" noProof="0">
                <a:ln>
                  <a:noFill/>
                </a:ln>
                <a:effectLst/>
                <a:uLnTx/>
                <a:uFillTx/>
                <a:latin typeface="Arial"/>
                <a:ea typeface="+mn-ea"/>
                <a:cs typeface="+mn-cs"/>
              </a:rPr>
              <a:t>TZP 5 mg QW</a:t>
            </a:r>
          </a:p>
        </p:txBody>
      </p:sp>
      <p:sp>
        <p:nvSpPr>
          <p:cNvPr id="42" name="Rounded Rectangle 68">
            <a:extLst>
              <a:ext uri="{FF2B5EF4-FFF2-40B4-BE49-F238E27FC236}">
                <a16:creationId xmlns:a16="http://schemas.microsoft.com/office/drawing/2014/main" id="{80936701-7E95-786C-8C1A-2C03D9E8B1A2}"/>
              </a:ext>
            </a:extLst>
          </p:cNvPr>
          <p:cNvSpPr/>
          <p:nvPr/>
        </p:nvSpPr>
        <p:spPr>
          <a:xfrm>
            <a:off x="7061475" y="4590708"/>
            <a:ext cx="1552825" cy="246221"/>
          </a:xfrm>
          <a:prstGeom prst="roundRect">
            <a:avLst>
              <a:gd name="adj" fmla="val 50000"/>
            </a:avLst>
          </a:prstGeom>
          <a:solidFill>
            <a:srgbClr val="263F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75">
            <a:extLst>
              <a:ext uri="{FF2B5EF4-FFF2-40B4-BE49-F238E27FC236}">
                <a16:creationId xmlns:a16="http://schemas.microsoft.com/office/drawing/2014/main" id="{3ADBAAA0-B2EE-6B2B-4D54-861D4877168F}"/>
              </a:ext>
            </a:extLst>
          </p:cNvPr>
          <p:cNvSpPr/>
          <p:nvPr/>
        </p:nvSpPr>
        <p:spPr>
          <a:xfrm>
            <a:off x="7047044" y="4856100"/>
            <a:ext cx="789876" cy="246221"/>
          </a:xfrm>
          <a:prstGeom prst="roundRect">
            <a:avLst>
              <a:gd name="adj" fmla="val 50000"/>
            </a:avLst>
          </a:prstGeom>
          <a:solidFill>
            <a:srgbClr val="B6B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7BBD2CFB-FFF7-6C32-509D-57270DFEB09F}"/>
              </a:ext>
            </a:extLst>
          </p:cNvPr>
          <p:cNvSpPr txBox="1"/>
          <p:nvPr/>
        </p:nvSpPr>
        <p:spPr>
          <a:xfrm>
            <a:off x="7069869" y="4578866"/>
            <a:ext cx="1550424" cy="246221"/>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
                <a:srgbClr val="D52B17"/>
              </a:buClr>
              <a:buSzTx/>
              <a:buFontTx/>
              <a:buNone/>
              <a:tabLst/>
              <a:defRPr/>
            </a:pPr>
            <a:r>
              <a:rPr kumimoji="0" lang="en-US" sz="1000" b="1" i="0" u="none" strike="noStrike" kern="0" cap="none" spc="0" normalizeH="0" baseline="0" noProof="0">
                <a:ln>
                  <a:noFill/>
                </a:ln>
                <a:solidFill>
                  <a:prstClr val="white"/>
                </a:solidFill>
                <a:effectLst/>
                <a:uLnTx/>
                <a:uFillTx/>
                <a:latin typeface="Arial"/>
                <a:ea typeface="+mn-ea"/>
                <a:cs typeface="+mn-cs"/>
              </a:rPr>
              <a:t>TZP Regimen A, B QW</a:t>
            </a:r>
          </a:p>
        </p:txBody>
      </p:sp>
      <p:sp>
        <p:nvSpPr>
          <p:cNvPr id="45" name="TextBox 44">
            <a:extLst>
              <a:ext uri="{FF2B5EF4-FFF2-40B4-BE49-F238E27FC236}">
                <a16:creationId xmlns:a16="http://schemas.microsoft.com/office/drawing/2014/main" id="{352C6C12-22DD-0F99-389B-AD2595C1B8C6}"/>
              </a:ext>
            </a:extLst>
          </p:cNvPr>
          <p:cNvSpPr txBox="1"/>
          <p:nvPr/>
        </p:nvSpPr>
        <p:spPr>
          <a:xfrm>
            <a:off x="7083145" y="4856035"/>
            <a:ext cx="718466" cy="246221"/>
          </a:xfrm>
          <a:prstGeom prst="rect">
            <a:avLst/>
          </a:prstGeom>
          <a:noFill/>
        </p:spPr>
        <p:txBody>
          <a:bodyPr wrap="none" rtlCol="0">
            <a:spAutoFit/>
          </a:bodyPr>
          <a:lstStyle/>
          <a:p>
            <a:pPr algn="ctr" fontAlgn="base">
              <a:spcBef>
                <a:spcPct val="0"/>
              </a:spcBef>
              <a:spcAft>
                <a:spcPct val="0"/>
              </a:spcAft>
              <a:buClr>
                <a:srgbClr val="D52B1E"/>
              </a:buClr>
              <a:defRPr/>
            </a:pPr>
            <a:r>
              <a:rPr kumimoji="0" lang="en-US" sz="1000" b="1" i="0" u="none" strike="noStrike" kern="0" cap="none" spc="0" normalizeH="0" baseline="0" noProof="0">
                <a:ln>
                  <a:noFill/>
                </a:ln>
                <a:effectLst/>
                <a:uLnTx/>
                <a:uFillTx/>
                <a:latin typeface="Arial"/>
                <a:ea typeface="+mn-ea"/>
                <a:cs typeface="+mn-cs"/>
              </a:rPr>
              <a:t>PBO QW</a:t>
            </a:r>
            <a:endParaRPr lang="en-US" sz="1000"/>
          </a:p>
        </p:txBody>
      </p:sp>
      <p:sp>
        <p:nvSpPr>
          <p:cNvPr id="46" name="Rounded Rectangle 94">
            <a:extLst>
              <a:ext uri="{FF2B5EF4-FFF2-40B4-BE49-F238E27FC236}">
                <a16:creationId xmlns:a16="http://schemas.microsoft.com/office/drawing/2014/main" id="{4D88486D-084C-CCEB-E689-00BE1F4E2A4E}"/>
              </a:ext>
            </a:extLst>
          </p:cNvPr>
          <p:cNvSpPr/>
          <p:nvPr/>
        </p:nvSpPr>
        <p:spPr>
          <a:xfrm>
            <a:off x="9081294" y="4589318"/>
            <a:ext cx="1552825" cy="246221"/>
          </a:xfrm>
          <a:prstGeom prst="roundRect">
            <a:avLst>
              <a:gd name="adj" fmla="val 50000"/>
            </a:avLst>
          </a:prstGeom>
          <a:solidFill>
            <a:srgbClr val="263F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97">
            <a:extLst>
              <a:ext uri="{FF2B5EF4-FFF2-40B4-BE49-F238E27FC236}">
                <a16:creationId xmlns:a16="http://schemas.microsoft.com/office/drawing/2014/main" id="{278680CC-0295-EBE2-F8B7-0E8BD6355612}"/>
              </a:ext>
            </a:extLst>
          </p:cNvPr>
          <p:cNvSpPr/>
          <p:nvPr/>
        </p:nvSpPr>
        <p:spPr>
          <a:xfrm>
            <a:off x="9066863" y="4854710"/>
            <a:ext cx="789876" cy="246221"/>
          </a:xfrm>
          <a:prstGeom prst="roundRect">
            <a:avLst>
              <a:gd name="adj" fmla="val 50000"/>
            </a:avLst>
          </a:prstGeom>
          <a:solidFill>
            <a:srgbClr val="B6B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13BA9E9-E489-DAE3-44CE-357B9C6DFFD3}"/>
              </a:ext>
            </a:extLst>
          </p:cNvPr>
          <p:cNvSpPr txBox="1"/>
          <p:nvPr/>
        </p:nvSpPr>
        <p:spPr>
          <a:xfrm>
            <a:off x="9037920" y="4585226"/>
            <a:ext cx="1625766" cy="246221"/>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
                <a:srgbClr val="D52B17"/>
              </a:buClr>
              <a:buSzTx/>
              <a:buFontTx/>
              <a:buNone/>
              <a:tabLst/>
              <a:defRPr/>
            </a:pPr>
            <a:r>
              <a:rPr kumimoji="0" lang="en-US" sz="1000" b="1" i="0" u="none" strike="noStrike" kern="0" cap="none" spc="0" normalizeH="0" baseline="0" noProof="0">
                <a:ln>
                  <a:noFill/>
                </a:ln>
                <a:solidFill>
                  <a:prstClr val="white"/>
                </a:solidFill>
                <a:effectLst/>
                <a:uLnTx/>
                <a:uFillTx/>
                <a:latin typeface="Arial"/>
                <a:ea typeface="+mn-ea"/>
                <a:cs typeface="+mn-cs"/>
              </a:rPr>
              <a:t>TZP Dose 1, Dose 2 QW</a:t>
            </a:r>
          </a:p>
        </p:txBody>
      </p:sp>
      <p:sp>
        <p:nvSpPr>
          <p:cNvPr id="49" name="TextBox 48">
            <a:extLst>
              <a:ext uri="{FF2B5EF4-FFF2-40B4-BE49-F238E27FC236}">
                <a16:creationId xmlns:a16="http://schemas.microsoft.com/office/drawing/2014/main" id="{FAE1FF2A-A4D7-AA42-96EA-78EC9308C9AC}"/>
              </a:ext>
            </a:extLst>
          </p:cNvPr>
          <p:cNvSpPr txBox="1"/>
          <p:nvPr/>
        </p:nvSpPr>
        <p:spPr>
          <a:xfrm>
            <a:off x="9037920" y="4854645"/>
            <a:ext cx="718466" cy="246221"/>
          </a:xfrm>
          <a:prstGeom prst="rect">
            <a:avLst/>
          </a:prstGeom>
          <a:noFill/>
        </p:spPr>
        <p:txBody>
          <a:bodyPr wrap="none" rtlCol="0">
            <a:spAutoFit/>
          </a:bodyPr>
          <a:lstStyle/>
          <a:p>
            <a:pPr algn="ctr" fontAlgn="base">
              <a:spcBef>
                <a:spcPct val="0"/>
              </a:spcBef>
              <a:spcAft>
                <a:spcPct val="0"/>
              </a:spcAft>
              <a:buClr>
                <a:srgbClr val="D52B1E"/>
              </a:buClr>
              <a:defRPr/>
            </a:pPr>
            <a:r>
              <a:rPr kumimoji="0" lang="en-US" sz="1000" b="1" i="0" u="none" strike="noStrike" kern="0" cap="none" spc="0" normalizeH="0" baseline="0" noProof="0">
                <a:ln>
                  <a:noFill/>
                </a:ln>
                <a:effectLst/>
                <a:uLnTx/>
                <a:uFillTx/>
                <a:latin typeface="Arial"/>
                <a:ea typeface="+mn-ea"/>
                <a:cs typeface="+mn-cs"/>
              </a:rPr>
              <a:t>PBO QW</a:t>
            </a:r>
            <a:endParaRPr lang="en-US" sz="1000"/>
          </a:p>
        </p:txBody>
      </p:sp>
      <p:sp>
        <p:nvSpPr>
          <p:cNvPr id="50" name="Rounded Rectangle 26">
            <a:extLst>
              <a:ext uri="{FF2B5EF4-FFF2-40B4-BE49-F238E27FC236}">
                <a16:creationId xmlns:a16="http://schemas.microsoft.com/office/drawing/2014/main" id="{204BF4D7-A163-CCAE-D766-ED87FE2FA648}"/>
              </a:ext>
            </a:extLst>
          </p:cNvPr>
          <p:cNvSpPr/>
          <p:nvPr/>
        </p:nvSpPr>
        <p:spPr>
          <a:xfrm>
            <a:off x="3064593" y="5118940"/>
            <a:ext cx="789876" cy="246221"/>
          </a:xfrm>
          <a:prstGeom prst="roundRect">
            <a:avLst>
              <a:gd name="adj" fmla="val 50000"/>
            </a:avLst>
          </a:prstGeom>
          <a:solidFill>
            <a:srgbClr val="B6B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5BF06C9D-B4DC-56AC-5EE7-E9E098E6DAB4}"/>
              </a:ext>
            </a:extLst>
          </p:cNvPr>
          <p:cNvSpPr txBox="1"/>
          <p:nvPr/>
        </p:nvSpPr>
        <p:spPr>
          <a:xfrm>
            <a:off x="3100694" y="5126887"/>
            <a:ext cx="718466" cy="246221"/>
          </a:xfrm>
          <a:prstGeom prst="rect">
            <a:avLst/>
          </a:prstGeom>
          <a:noFill/>
        </p:spPr>
        <p:txBody>
          <a:bodyPr wrap="none" rtlCol="0">
            <a:spAutoFit/>
          </a:bodyPr>
          <a:lstStyle/>
          <a:p>
            <a:pPr algn="ctr" fontAlgn="base">
              <a:spcBef>
                <a:spcPct val="0"/>
              </a:spcBef>
              <a:spcAft>
                <a:spcPct val="0"/>
              </a:spcAft>
              <a:buClr>
                <a:srgbClr val="D52B1E"/>
              </a:buClr>
              <a:defRPr/>
            </a:pPr>
            <a:r>
              <a:rPr kumimoji="0" lang="en-US" sz="1000" b="1" i="0" u="none" strike="noStrike" kern="0" cap="none" spc="0" normalizeH="0" baseline="0" noProof="0">
                <a:ln>
                  <a:noFill/>
                </a:ln>
                <a:effectLst/>
                <a:uLnTx/>
                <a:uFillTx/>
                <a:latin typeface="Arial"/>
                <a:ea typeface="+mn-ea"/>
                <a:cs typeface="+mn-cs"/>
              </a:rPr>
              <a:t>PBO QW</a:t>
            </a:r>
            <a:endParaRPr lang="en-US" sz="1000"/>
          </a:p>
        </p:txBody>
      </p:sp>
      <p:sp>
        <p:nvSpPr>
          <p:cNvPr id="52" name="Rounded Rectangle 47">
            <a:extLst>
              <a:ext uri="{FF2B5EF4-FFF2-40B4-BE49-F238E27FC236}">
                <a16:creationId xmlns:a16="http://schemas.microsoft.com/office/drawing/2014/main" id="{FDB562C6-64FB-513C-C268-C43CCCF831A5}"/>
              </a:ext>
            </a:extLst>
          </p:cNvPr>
          <p:cNvSpPr/>
          <p:nvPr/>
        </p:nvSpPr>
        <p:spPr>
          <a:xfrm>
            <a:off x="3079024" y="4853549"/>
            <a:ext cx="1552825" cy="246221"/>
          </a:xfrm>
          <a:prstGeom prst="roundRect">
            <a:avLst>
              <a:gd name="adj" fmla="val 50000"/>
            </a:avLst>
          </a:prstGeom>
          <a:solidFill>
            <a:srgbClr val="263F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88C154F-5C52-8756-A228-E7E5C2D60A1B}"/>
              </a:ext>
            </a:extLst>
          </p:cNvPr>
          <p:cNvSpPr txBox="1"/>
          <p:nvPr/>
        </p:nvSpPr>
        <p:spPr>
          <a:xfrm>
            <a:off x="3096654" y="4853670"/>
            <a:ext cx="1255342" cy="246221"/>
          </a:xfrm>
          <a:prstGeom prst="rect">
            <a:avLst/>
          </a:prstGeom>
          <a:noFill/>
        </p:spPr>
        <p:txBody>
          <a:bodyPr wrap="square" rtlCol="0" anchor="ctr">
            <a:spAutoFit/>
          </a:bodyPr>
          <a:lstStyle/>
          <a:p>
            <a:pPr fontAlgn="base">
              <a:spcBef>
                <a:spcPct val="0"/>
              </a:spcBef>
              <a:spcAft>
                <a:spcPct val="0"/>
              </a:spcAft>
              <a:buClr>
                <a:srgbClr val="D52B1E"/>
              </a:buClr>
              <a:defRPr/>
            </a:pPr>
            <a:r>
              <a:rPr kumimoji="0" lang="en-US" sz="1000" b="1" i="0" u="none" strike="noStrike" kern="0" cap="none" spc="0" normalizeH="0" baseline="0" noProof="0">
                <a:ln>
                  <a:noFill/>
                </a:ln>
                <a:solidFill>
                  <a:schemeClr val="bg1"/>
                </a:solidFill>
                <a:effectLst/>
                <a:uLnTx/>
                <a:uFillTx/>
                <a:latin typeface="Arial"/>
                <a:ea typeface="+mn-ea"/>
                <a:cs typeface="+mn-cs"/>
              </a:rPr>
              <a:t>TZP </a:t>
            </a:r>
            <a:r>
              <a:rPr lang="en-US" sz="1000" b="1" kern="0">
                <a:solidFill>
                  <a:schemeClr val="bg1"/>
                </a:solidFill>
                <a:latin typeface="Arial"/>
              </a:rPr>
              <a:t>MTD QW </a:t>
            </a:r>
            <a:endParaRPr kumimoji="0" lang="en-US" sz="1000" b="1" i="0" u="none" strike="noStrike" kern="0" cap="none" spc="0" normalizeH="0" baseline="0" noProof="0">
              <a:ln>
                <a:noFill/>
              </a:ln>
              <a:solidFill>
                <a:schemeClr val="bg1"/>
              </a:solidFill>
              <a:effectLst/>
              <a:uLnTx/>
              <a:uFillTx/>
              <a:latin typeface="Arial"/>
              <a:ea typeface="+mn-ea"/>
              <a:cs typeface="+mn-cs"/>
            </a:endParaRPr>
          </a:p>
        </p:txBody>
      </p:sp>
      <p:sp>
        <p:nvSpPr>
          <p:cNvPr id="54" name="Rounded Rectangle 62">
            <a:extLst>
              <a:ext uri="{FF2B5EF4-FFF2-40B4-BE49-F238E27FC236}">
                <a16:creationId xmlns:a16="http://schemas.microsoft.com/office/drawing/2014/main" id="{A8E6FA80-EDED-4C56-B417-56B76E4DD38E}"/>
              </a:ext>
            </a:extLst>
          </p:cNvPr>
          <p:cNvSpPr/>
          <p:nvPr/>
        </p:nvSpPr>
        <p:spPr>
          <a:xfrm>
            <a:off x="1275762" y="4127000"/>
            <a:ext cx="1644820" cy="205200"/>
          </a:xfrm>
          <a:prstGeom prst="roundRect">
            <a:avLst>
              <a:gd name="adj" fmla="val 50000"/>
            </a:avLst>
          </a:prstGeom>
          <a:solidFill>
            <a:srgbClr val="D52B1E"/>
          </a:solidFill>
          <a:ln>
            <a:solidFill>
              <a:srgbClr val="D52B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71">
            <a:extLst>
              <a:ext uri="{FF2B5EF4-FFF2-40B4-BE49-F238E27FC236}">
                <a16:creationId xmlns:a16="http://schemas.microsoft.com/office/drawing/2014/main" id="{F495E6C5-3C9E-F018-EE17-84330C27E631}"/>
              </a:ext>
            </a:extLst>
          </p:cNvPr>
          <p:cNvSpPr/>
          <p:nvPr/>
        </p:nvSpPr>
        <p:spPr>
          <a:xfrm>
            <a:off x="1278940" y="3606145"/>
            <a:ext cx="1638590" cy="446362"/>
          </a:xfrm>
          <a:prstGeom prst="roundRect">
            <a:avLst>
              <a:gd name="adj" fmla="val 50000"/>
            </a:avLst>
          </a:prstGeom>
          <a:solidFill>
            <a:srgbClr val="D52B1E"/>
          </a:solidFill>
          <a:ln>
            <a:solidFill>
              <a:srgbClr val="D52B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8E77F74-6820-765B-5C9E-D9410A1338CA}"/>
              </a:ext>
            </a:extLst>
          </p:cNvPr>
          <p:cNvSpPr txBox="1"/>
          <p:nvPr/>
        </p:nvSpPr>
        <p:spPr>
          <a:xfrm>
            <a:off x="1344975" y="3598494"/>
            <a:ext cx="1561646" cy="461665"/>
          </a:xfrm>
          <a:prstGeom prst="rect">
            <a:avLst/>
          </a:prstGeom>
          <a:noFill/>
        </p:spPr>
        <p:txBody>
          <a:bodyPr wrap="square" rtlCol="0">
            <a:spAutoFit/>
          </a:bodyPr>
          <a:lstStyle/>
          <a:p>
            <a:pPr algn="r"/>
            <a:r>
              <a:rPr lang="en-US" sz="1200" b="1" kern="0">
                <a:solidFill>
                  <a:schemeClr val="bg1"/>
                </a:solidFill>
                <a:latin typeface="Arial" charset="0"/>
              </a:rPr>
              <a:t>Number of</a:t>
            </a:r>
          </a:p>
          <a:p>
            <a:pPr algn="r"/>
            <a:r>
              <a:rPr lang="en-US" sz="1200" b="1" kern="0">
                <a:solidFill>
                  <a:schemeClr val="bg1"/>
                </a:solidFill>
                <a:latin typeface="Arial" charset="0"/>
              </a:rPr>
              <a:t>study participants:</a:t>
            </a:r>
            <a:endParaRPr lang="en-US" sz="1400" b="1">
              <a:solidFill>
                <a:schemeClr val="bg1"/>
              </a:solidFill>
            </a:endParaRPr>
          </a:p>
        </p:txBody>
      </p:sp>
      <p:sp>
        <p:nvSpPr>
          <p:cNvPr id="57" name="TextBox 56">
            <a:extLst>
              <a:ext uri="{FF2B5EF4-FFF2-40B4-BE49-F238E27FC236}">
                <a16:creationId xmlns:a16="http://schemas.microsoft.com/office/drawing/2014/main" id="{B30E3B39-29D1-042E-C3C5-A6AA70FA8E9C}"/>
              </a:ext>
            </a:extLst>
          </p:cNvPr>
          <p:cNvSpPr txBox="1"/>
          <p:nvPr/>
        </p:nvSpPr>
        <p:spPr>
          <a:xfrm>
            <a:off x="1284535" y="4075052"/>
            <a:ext cx="1638590" cy="276999"/>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
                <a:srgbClr val="D52B1E"/>
              </a:buClr>
              <a:buSzTx/>
              <a:buFontTx/>
              <a:buNone/>
              <a:tabLst/>
              <a:defRPr/>
            </a:pPr>
            <a:r>
              <a:rPr kumimoji="0" lang="en-US" sz="1200" b="1" i="0" u="none" strike="noStrike" kern="0" cap="none" spc="0" normalizeH="0" baseline="0" noProof="0">
                <a:ln>
                  <a:noFill/>
                </a:ln>
                <a:solidFill>
                  <a:schemeClr val="bg1"/>
                </a:solidFill>
                <a:effectLst/>
                <a:uLnTx/>
                <a:uFillTx/>
                <a:latin typeface="Arial" charset="0"/>
                <a:ea typeface="+mn-ea"/>
                <a:cs typeface="+mn-cs"/>
              </a:rPr>
              <a:t>Treatment duration:</a:t>
            </a:r>
            <a:endParaRPr kumimoji="0" lang="en-US" sz="1400" b="1" i="0" u="none" strike="noStrike" kern="0" cap="none" spc="0" normalizeH="0" baseline="0" noProof="0">
              <a:ln>
                <a:noFill/>
              </a:ln>
              <a:solidFill>
                <a:schemeClr val="bg1"/>
              </a:solidFill>
              <a:effectLst/>
              <a:uLnTx/>
              <a:uFillTx/>
              <a:latin typeface="Arial" charset="0"/>
              <a:ea typeface="+mn-ea"/>
              <a:cs typeface="+mn-cs"/>
            </a:endParaRPr>
          </a:p>
        </p:txBody>
      </p:sp>
      <p:cxnSp>
        <p:nvCxnSpPr>
          <p:cNvPr id="58" name="Straight Connector 57">
            <a:extLst>
              <a:ext uri="{FF2B5EF4-FFF2-40B4-BE49-F238E27FC236}">
                <a16:creationId xmlns:a16="http://schemas.microsoft.com/office/drawing/2014/main" id="{306349FC-4263-77BA-F673-84ABDEA68A44}"/>
              </a:ext>
            </a:extLst>
          </p:cNvPr>
          <p:cNvCxnSpPr>
            <a:cxnSpLocks/>
          </p:cNvCxnSpPr>
          <p:nvPr/>
        </p:nvCxnSpPr>
        <p:spPr>
          <a:xfrm>
            <a:off x="2888100" y="4232595"/>
            <a:ext cx="171506" cy="0"/>
          </a:xfrm>
          <a:prstGeom prst="line">
            <a:avLst/>
          </a:prstGeom>
          <a:ln w="22225">
            <a:solidFill>
              <a:srgbClr val="D52B1E"/>
            </a:solidFill>
            <a:tailEnd type="none" w="lg" len="lg"/>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7F7CB77-3710-C540-3614-D02F66B37F54}"/>
              </a:ext>
            </a:extLst>
          </p:cNvPr>
          <p:cNvCxnSpPr>
            <a:cxnSpLocks/>
          </p:cNvCxnSpPr>
          <p:nvPr/>
        </p:nvCxnSpPr>
        <p:spPr>
          <a:xfrm>
            <a:off x="2847866" y="3878487"/>
            <a:ext cx="216000" cy="0"/>
          </a:xfrm>
          <a:prstGeom prst="line">
            <a:avLst/>
          </a:prstGeom>
          <a:ln w="22225">
            <a:solidFill>
              <a:srgbClr val="D52B1E"/>
            </a:solidFill>
            <a:tailEnd type="none" w="lg" len="lg"/>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F2E01A61-34EF-A943-BD34-041C37E12C48}"/>
              </a:ext>
            </a:extLst>
          </p:cNvPr>
          <p:cNvGrpSpPr/>
          <p:nvPr/>
        </p:nvGrpSpPr>
        <p:grpSpPr>
          <a:xfrm>
            <a:off x="1053101" y="2957504"/>
            <a:ext cx="1883782" cy="461666"/>
            <a:chOff x="1070471" y="3053959"/>
            <a:chExt cx="1883782" cy="461666"/>
          </a:xfrm>
        </p:grpSpPr>
        <p:sp>
          <p:nvSpPr>
            <p:cNvPr id="60" name="Rounded Rectangle 80">
              <a:extLst>
                <a:ext uri="{FF2B5EF4-FFF2-40B4-BE49-F238E27FC236}">
                  <a16:creationId xmlns:a16="http://schemas.microsoft.com/office/drawing/2014/main" id="{0194985B-0DE8-CD4D-0A59-C11DE579917B}"/>
                </a:ext>
              </a:extLst>
            </p:cNvPr>
            <p:cNvSpPr/>
            <p:nvPr/>
          </p:nvSpPr>
          <p:spPr>
            <a:xfrm>
              <a:off x="1070471" y="3089857"/>
              <a:ext cx="1850110" cy="425768"/>
            </a:xfrm>
            <a:prstGeom prst="roundRect">
              <a:avLst>
                <a:gd name="adj" fmla="val 50000"/>
              </a:avLst>
            </a:prstGeom>
            <a:solidFill>
              <a:srgbClr val="D52B1E"/>
            </a:solidFill>
            <a:ln>
              <a:solidFill>
                <a:srgbClr val="D52B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1" name="TextBox 60">
              <a:extLst>
                <a:ext uri="{FF2B5EF4-FFF2-40B4-BE49-F238E27FC236}">
                  <a16:creationId xmlns:a16="http://schemas.microsoft.com/office/drawing/2014/main" id="{89992221-21E0-B897-5F10-8BCA97CB462E}"/>
                </a:ext>
              </a:extLst>
            </p:cNvPr>
            <p:cNvSpPr txBox="1"/>
            <p:nvPr/>
          </p:nvSpPr>
          <p:spPr>
            <a:xfrm>
              <a:off x="1104143" y="3053959"/>
              <a:ext cx="1850110" cy="461665"/>
            </a:xfrm>
            <a:prstGeom prst="rect">
              <a:avLst/>
            </a:prstGeom>
            <a:noFill/>
          </p:spPr>
          <p:txBody>
            <a:bodyPr wrap="square" rtlCol="0">
              <a:spAutoFit/>
            </a:bodyPr>
            <a:lstStyle/>
            <a:p>
              <a:pPr algn="r"/>
              <a:r>
                <a:rPr kumimoji="0" lang="en-US" sz="1200" b="1" i="0" u="none" strike="noStrike" kern="0" cap="none" spc="0" normalizeH="0" baseline="0" noProof="0">
                  <a:ln>
                    <a:noFill/>
                  </a:ln>
                  <a:solidFill>
                    <a:schemeClr val="bg1"/>
                  </a:solidFill>
                  <a:effectLst/>
                  <a:uLnTx/>
                  <a:uFillTx/>
                  <a:latin typeface="Arial" charset="0"/>
                  <a:ea typeface="+mn-ea"/>
                  <a:cs typeface="+mn-cs"/>
                </a:rPr>
                <a:t>Primary completion date:</a:t>
              </a:r>
            </a:p>
          </p:txBody>
        </p:sp>
      </p:grpSp>
      <p:cxnSp>
        <p:nvCxnSpPr>
          <p:cNvPr id="62" name="Straight Connector 61">
            <a:extLst>
              <a:ext uri="{FF2B5EF4-FFF2-40B4-BE49-F238E27FC236}">
                <a16:creationId xmlns:a16="http://schemas.microsoft.com/office/drawing/2014/main" id="{74B7C6E4-0B24-7357-7520-A69DFF87476A}"/>
              </a:ext>
            </a:extLst>
          </p:cNvPr>
          <p:cNvCxnSpPr>
            <a:cxnSpLocks/>
          </p:cNvCxnSpPr>
          <p:nvPr/>
        </p:nvCxnSpPr>
        <p:spPr>
          <a:xfrm>
            <a:off x="2901028" y="3192457"/>
            <a:ext cx="171506" cy="0"/>
          </a:xfrm>
          <a:prstGeom prst="line">
            <a:avLst/>
          </a:prstGeom>
          <a:ln w="22225">
            <a:solidFill>
              <a:srgbClr val="D52B1E"/>
            </a:solidFill>
            <a:tailEnd type="none" w="lg"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15318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49C3C81-5666-44DB-2EE6-F1B4F4B83FE7}"/>
              </a:ext>
            </a:extLst>
          </p:cNvPr>
          <p:cNvGrpSpPr/>
          <p:nvPr/>
        </p:nvGrpSpPr>
        <p:grpSpPr>
          <a:xfrm>
            <a:off x="2147094" y="1672668"/>
            <a:ext cx="9857915" cy="4403814"/>
            <a:chOff x="2160707" y="2053815"/>
            <a:chExt cx="9857915" cy="4435353"/>
          </a:xfrm>
        </p:grpSpPr>
        <p:sp>
          <p:nvSpPr>
            <p:cNvPr id="3" name="Rectangle 2">
              <a:extLst>
                <a:ext uri="{FF2B5EF4-FFF2-40B4-BE49-F238E27FC236}">
                  <a16:creationId xmlns:a16="http://schemas.microsoft.com/office/drawing/2014/main" id="{9EFB9BDF-5FE7-A18B-12DB-4ECA72A95A5C}"/>
                </a:ext>
              </a:extLst>
            </p:cNvPr>
            <p:cNvSpPr/>
            <p:nvPr/>
          </p:nvSpPr>
          <p:spPr>
            <a:xfrm>
              <a:off x="2160707" y="2053815"/>
              <a:ext cx="1911600" cy="4412095"/>
            </a:xfrm>
            <a:prstGeom prst="rect">
              <a:avLst/>
            </a:prstGeom>
            <a:solidFill>
              <a:schemeClr val="bg1">
                <a:lumMod val="95000"/>
              </a:schemeClr>
            </a:solidFill>
            <a:ln w="19050">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3EE9C2C-C85F-7BC3-7495-C66CC72906B5}"/>
                </a:ext>
              </a:extLst>
            </p:cNvPr>
            <p:cNvSpPr/>
            <p:nvPr/>
          </p:nvSpPr>
          <p:spPr>
            <a:xfrm>
              <a:off x="4146338" y="2053815"/>
              <a:ext cx="1911600" cy="4435353"/>
            </a:xfrm>
            <a:prstGeom prst="rect">
              <a:avLst/>
            </a:prstGeom>
            <a:solidFill>
              <a:schemeClr val="bg1">
                <a:lumMod val="95000"/>
              </a:schemeClr>
            </a:solidFill>
            <a:ln w="19050">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FC2EAD8-15CA-B5C1-383C-96CB40C0A833}"/>
                </a:ext>
              </a:extLst>
            </p:cNvPr>
            <p:cNvSpPr/>
            <p:nvPr/>
          </p:nvSpPr>
          <p:spPr>
            <a:xfrm>
              <a:off x="6134063" y="2053815"/>
              <a:ext cx="1911600" cy="4435353"/>
            </a:xfrm>
            <a:prstGeom prst="rect">
              <a:avLst/>
            </a:prstGeom>
            <a:solidFill>
              <a:schemeClr val="bg1">
                <a:lumMod val="95000"/>
              </a:schemeClr>
            </a:solidFill>
            <a:ln w="19050">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051082A-50F5-473B-6EB7-332DF654931F}"/>
                </a:ext>
              </a:extLst>
            </p:cNvPr>
            <p:cNvSpPr/>
            <p:nvPr/>
          </p:nvSpPr>
          <p:spPr>
            <a:xfrm>
              <a:off x="8119693" y="2053815"/>
              <a:ext cx="1911600" cy="4435353"/>
            </a:xfrm>
            <a:prstGeom prst="rect">
              <a:avLst/>
            </a:prstGeom>
            <a:solidFill>
              <a:schemeClr val="bg1">
                <a:lumMod val="95000"/>
              </a:schemeClr>
            </a:solidFill>
            <a:ln w="19050">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7743136-0F9D-F523-D561-6D7389A24A91}"/>
                </a:ext>
              </a:extLst>
            </p:cNvPr>
            <p:cNvSpPr/>
            <p:nvPr/>
          </p:nvSpPr>
          <p:spPr>
            <a:xfrm>
              <a:off x="10107022" y="2053815"/>
              <a:ext cx="1911600" cy="4435353"/>
            </a:xfrm>
            <a:prstGeom prst="rect">
              <a:avLst/>
            </a:prstGeom>
            <a:solidFill>
              <a:schemeClr val="bg1">
                <a:lumMod val="95000"/>
              </a:schemeClr>
            </a:solidFill>
            <a:ln w="19050">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ounded Rectangle 35">
            <a:extLst>
              <a:ext uri="{FF2B5EF4-FFF2-40B4-BE49-F238E27FC236}">
                <a16:creationId xmlns:a16="http://schemas.microsoft.com/office/drawing/2014/main" id="{1F72CC0B-AA1E-B02F-8D3D-8F6880D5B997}"/>
              </a:ext>
            </a:extLst>
          </p:cNvPr>
          <p:cNvSpPr/>
          <p:nvPr/>
        </p:nvSpPr>
        <p:spPr>
          <a:xfrm>
            <a:off x="480234" y="4203200"/>
            <a:ext cx="1644820" cy="205200"/>
          </a:xfrm>
          <a:prstGeom prst="roundRect">
            <a:avLst>
              <a:gd name="adj" fmla="val 50000"/>
            </a:avLst>
          </a:prstGeom>
          <a:solidFill>
            <a:srgbClr val="D52B1E"/>
          </a:solidFill>
          <a:ln>
            <a:solidFill>
              <a:srgbClr val="D52B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36">
            <a:extLst>
              <a:ext uri="{FF2B5EF4-FFF2-40B4-BE49-F238E27FC236}">
                <a16:creationId xmlns:a16="http://schemas.microsoft.com/office/drawing/2014/main" id="{388A9632-17B9-8226-B941-E8947440083F}"/>
              </a:ext>
            </a:extLst>
          </p:cNvPr>
          <p:cNvSpPr/>
          <p:nvPr/>
        </p:nvSpPr>
        <p:spPr>
          <a:xfrm>
            <a:off x="483412" y="3682345"/>
            <a:ext cx="1638590" cy="446362"/>
          </a:xfrm>
          <a:prstGeom prst="roundRect">
            <a:avLst>
              <a:gd name="adj" fmla="val 50000"/>
            </a:avLst>
          </a:prstGeom>
          <a:solidFill>
            <a:srgbClr val="D52B1E"/>
          </a:solidFill>
          <a:ln>
            <a:solidFill>
              <a:srgbClr val="D52B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31">
            <a:extLst>
              <a:ext uri="{FF2B5EF4-FFF2-40B4-BE49-F238E27FC236}">
                <a16:creationId xmlns:a16="http://schemas.microsoft.com/office/drawing/2014/main" id="{B60D2CFB-DD49-4E24-5408-E1F4FFDDEEDB}"/>
              </a:ext>
            </a:extLst>
          </p:cNvPr>
          <p:cNvSpPr/>
          <p:nvPr/>
        </p:nvSpPr>
        <p:spPr>
          <a:xfrm>
            <a:off x="480233" y="2965881"/>
            <a:ext cx="1644820" cy="603336"/>
          </a:xfrm>
          <a:prstGeom prst="roundRect">
            <a:avLst>
              <a:gd name="adj" fmla="val 50000"/>
            </a:avLst>
          </a:prstGeom>
          <a:solidFill>
            <a:srgbClr val="D52B1E"/>
          </a:solidFill>
          <a:ln>
            <a:solidFill>
              <a:srgbClr val="D52B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 name="TextBox 10">
            <a:extLst>
              <a:ext uri="{FF2B5EF4-FFF2-40B4-BE49-F238E27FC236}">
                <a16:creationId xmlns:a16="http://schemas.microsoft.com/office/drawing/2014/main" id="{84321855-52D8-6DCB-65EA-02614A1107F2}"/>
              </a:ext>
            </a:extLst>
          </p:cNvPr>
          <p:cNvSpPr txBox="1"/>
          <p:nvPr/>
        </p:nvSpPr>
        <p:spPr bwMode="auto">
          <a:xfrm>
            <a:off x="4148399" y="1233651"/>
            <a:ext cx="2971800" cy="333533"/>
          </a:xfrm>
          <a:prstGeom prst="rect">
            <a:avLst/>
          </a:prstGeom>
          <a:noFill/>
          <a:ln>
            <a:noFill/>
          </a:ln>
          <a:extLst>
            <a:ext uri="{FAA26D3D-D897-4be2-8F04-BA451C77F1D7}">
              <ma14:placeholderFlag xmlns:ma14="http://schemas.microsoft.com/office/mac/drawingml/2011/main" xmlns="" val="1"/>
            </a:ext>
          </a:extLst>
        </p:spPr>
        <p:txBody>
          <a:bodyPr vert="horz" wrap="square" lIns="0" tIns="0" rIns="0" bIns="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0" cap="none" spc="0" normalizeH="0" baseline="0" noProof="0" dirty="0">
                <a:ln>
                  <a:noFill/>
                </a:ln>
                <a:effectLst/>
                <a:uLnTx/>
                <a:uFillTx/>
                <a:latin typeface="Arial"/>
                <a:ea typeface="+mn-ea"/>
                <a:cs typeface="+mn-cs"/>
              </a:rPr>
              <a:t>Phase 3 SURMOUNT Program</a:t>
            </a:r>
          </a:p>
        </p:txBody>
      </p:sp>
      <p:sp>
        <p:nvSpPr>
          <p:cNvPr id="13" name="TextBox 12">
            <a:extLst>
              <a:ext uri="{FF2B5EF4-FFF2-40B4-BE49-F238E27FC236}">
                <a16:creationId xmlns:a16="http://schemas.microsoft.com/office/drawing/2014/main" id="{6F4128AE-CCE6-F638-F2CB-FAA2673C7107}"/>
              </a:ext>
            </a:extLst>
          </p:cNvPr>
          <p:cNvSpPr txBox="1"/>
          <p:nvPr/>
        </p:nvSpPr>
        <p:spPr>
          <a:xfrm>
            <a:off x="2159008" y="1873178"/>
            <a:ext cx="1911205" cy="461665"/>
          </a:xfrm>
          <a:prstGeom prst="rect">
            <a:avLst/>
          </a:prstGeom>
          <a:noFill/>
        </p:spPr>
        <p:txBody>
          <a:bodyPr wrap="square" rtlCol="0">
            <a:spAutoFit/>
          </a:bodyPr>
          <a:lstStyle/>
          <a:p>
            <a:pPr algn="ctr"/>
            <a:r>
              <a:rPr kumimoji="0" lang="en-US" sz="1200" b="1" i="0" u="none" strike="noStrike" kern="0" cap="none" spc="0" normalizeH="0" baseline="0" noProof="0">
                <a:ln>
                  <a:noFill/>
                </a:ln>
                <a:solidFill>
                  <a:srgbClr val="D52B1E"/>
                </a:solidFill>
                <a:effectLst/>
                <a:uLnTx/>
                <a:uFillTx/>
                <a:latin typeface="Arial" charset="0"/>
                <a:ea typeface="+mn-ea"/>
                <a:cs typeface="+mn-cs"/>
              </a:rPr>
              <a:t>SURMO</a:t>
            </a:r>
            <a:r>
              <a:rPr kumimoji="0" lang="en-US" sz="1200" b="1" i="0" u="none" strike="noStrike" kern="0" cap="none" spc="0" normalizeH="0" baseline="0" noProof="0">
                <a:ln>
                  <a:noFill/>
                </a:ln>
                <a:solidFill>
                  <a:srgbClr val="E1251B"/>
                </a:solidFill>
                <a:effectLst/>
                <a:uLnTx/>
                <a:uFillTx/>
                <a:latin typeface="Arial" charset="0"/>
                <a:ea typeface="+mn-ea"/>
                <a:cs typeface="+mn-cs"/>
              </a:rPr>
              <a:t>UNT-</a:t>
            </a:r>
            <a:r>
              <a:rPr kumimoji="0" lang="en-US" sz="1200" b="1" i="0" u="none" strike="noStrike" kern="0" cap="none" spc="0" normalizeH="0" baseline="0" noProof="0">
                <a:ln>
                  <a:noFill/>
                </a:ln>
                <a:solidFill>
                  <a:srgbClr val="D52B1E"/>
                </a:solidFill>
                <a:effectLst/>
                <a:uLnTx/>
                <a:uFillTx/>
                <a:latin typeface="Arial" charset="0"/>
                <a:ea typeface="+mn-ea"/>
                <a:cs typeface="+mn-cs"/>
              </a:rPr>
              <a:t>1: Weight Management</a:t>
            </a:r>
            <a:r>
              <a:rPr kumimoji="0" lang="en-US" sz="1200" b="1" i="0" u="none" strike="noStrike" kern="0" cap="none" spc="0" normalizeH="0" baseline="30000" noProof="0">
                <a:ln>
                  <a:noFill/>
                </a:ln>
                <a:solidFill>
                  <a:srgbClr val="D52B1E"/>
                </a:solidFill>
                <a:effectLst/>
                <a:uLnTx/>
                <a:uFillTx/>
                <a:latin typeface="Arial" charset="0"/>
                <a:ea typeface="+mn-ea"/>
                <a:cs typeface="+mn-cs"/>
              </a:rPr>
              <a:t>1</a:t>
            </a:r>
          </a:p>
        </p:txBody>
      </p:sp>
      <p:sp>
        <p:nvSpPr>
          <p:cNvPr id="14" name="TextBox 13">
            <a:extLst>
              <a:ext uri="{FF2B5EF4-FFF2-40B4-BE49-F238E27FC236}">
                <a16:creationId xmlns:a16="http://schemas.microsoft.com/office/drawing/2014/main" id="{23D37B40-16C7-23FC-68F6-4C6EAEA762CF}"/>
              </a:ext>
            </a:extLst>
          </p:cNvPr>
          <p:cNvSpPr txBox="1"/>
          <p:nvPr/>
        </p:nvSpPr>
        <p:spPr>
          <a:xfrm>
            <a:off x="4148399" y="1873178"/>
            <a:ext cx="1942649"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
                <a:srgbClr val="D52B1E"/>
              </a:buClr>
              <a:buSzTx/>
              <a:buFontTx/>
              <a:buNone/>
              <a:tabLst/>
              <a:defRPr/>
            </a:pPr>
            <a:r>
              <a:rPr kumimoji="0" lang="en-US" sz="1200" b="1" i="0" u="none" strike="noStrike" kern="0" cap="none" spc="0" normalizeH="0" baseline="0" noProof="0">
                <a:ln>
                  <a:noFill/>
                </a:ln>
                <a:solidFill>
                  <a:srgbClr val="D52B1E"/>
                </a:solidFill>
                <a:effectLst/>
                <a:uLnTx/>
                <a:uFillTx/>
                <a:latin typeface="Arial" charset="0"/>
                <a:ea typeface="+mn-ea"/>
                <a:cs typeface="+mn-cs"/>
              </a:rPr>
              <a:t>SURMOUNT-2: Weight Management in T2D</a:t>
            </a:r>
            <a:r>
              <a:rPr kumimoji="0" lang="en-US" sz="1200" b="1" i="0" u="none" strike="noStrike" kern="0" cap="none" spc="0" normalizeH="0" baseline="30000" noProof="0">
                <a:ln>
                  <a:noFill/>
                </a:ln>
                <a:solidFill>
                  <a:srgbClr val="D52B1E"/>
                </a:solidFill>
                <a:effectLst/>
                <a:uLnTx/>
                <a:uFillTx/>
                <a:latin typeface="Arial" charset="0"/>
                <a:ea typeface="+mn-ea"/>
                <a:cs typeface="+mn-cs"/>
              </a:rPr>
              <a:t>2</a:t>
            </a:r>
          </a:p>
        </p:txBody>
      </p:sp>
      <p:sp>
        <p:nvSpPr>
          <p:cNvPr id="15" name="TextBox 14">
            <a:extLst>
              <a:ext uri="{FF2B5EF4-FFF2-40B4-BE49-F238E27FC236}">
                <a16:creationId xmlns:a16="http://schemas.microsoft.com/office/drawing/2014/main" id="{2D486C99-6D98-F406-C33D-8B562D97B695}"/>
              </a:ext>
            </a:extLst>
          </p:cNvPr>
          <p:cNvSpPr txBox="1"/>
          <p:nvPr/>
        </p:nvSpPr>
        <p:spPr>
          <a:xfrm>
            <a:off x="6134063" y="1873178"/>
            <a:ext cx="1909901"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
                <a:srgbClr val="D52B1E"/>
              </a:buClr>
              <a:buSzTx/>
              <a:buFontTx/>
              <a:buNone/>
              <a:tabLst/>
              <a:defRPr/>
            </a:pPr>
            <a:r>
              <a:rPr kumimoji="0" lang="en-US" sz="1200" b="1" i="0" u="none" strike="noStrike" kern="0" cap="none" spc="0" normalizeH="0" baseline="0" noProof="0">
                <a:ln>
                  <a:noFill/>
                </a:ln>
                <a:solidFill>
                  <a:srgbClr val="D52B1E"/>
                </a:solidFill>
                <a:effectLst/>
                <a:uLnTx/>
                <a:uFillTx/>
                <a:latin typeface="Arial" charset="0"/>
                <a:ea typeface="+mn-ea"/>
                <a:cs typeface="+mn-cs"/>
              </a:rPr>
              <a:t>SURMOUNT-3: Weight Management After Intensive </a:t>
            </a:r>
            <a:r>
              <a:rPr kumimoji="0" lang="en-US" sz="1200" b="1" i="0" u="none" strike="noStrike" kern="0" cap="none" spc="0" normalizeH="0" baseline="0" noProof="0">
                <a:ln>
                  <a:noFill/>
                </a:ln>
                <a:solidFill>
                  <a:srgbClr val="D52B1E"/>
                </a:solidFill>
                <a:effectLst/>
                <a:uLnTx/>
                <a:uFillTx/>
                <a:latin typeface="Arial"/>
                <a:ea typeface="+mn-ea"/>
                <a:cs typeface="+mn-cs"/>
              </a:rPr>
              <a:t>Lifestyle Intervention</a:t>
            </a:r>
            <a:r>
              <a:rPr kumimoji="0" lang="en-US" sz="1200" b="1" i="0" u="none" strike="noStrike" kern="0" cap="none" spc="0" normalizeH="0" baseline="30000" noProof="0">
                <a:ln>
                  <a:noFill/>
                </a:ln>
                <a:solidFill>
                  <a:srgbClr val="D52B1E"/>
                </a:solidFill>
                <a:effectLst/>
                <a:uLnTx/>
                <a:uFillTx/>
                <a:latin typeface="Arial"/>
                <a:ea typeface="+mn-ea"/>
                <a:cs typeface="+mn-cs"/>
              </a:rPr>
              <a:t>3</a:t>
            </a:r>
            <a:endParaRPr kumimoji="0" lang="en-US" sz="1200" b="1" i="0" u="none" strike="noStrike" kern="0" cap="none" spc="0" normalizeH="0" baseline="30000" noProof="0">
              <a:ln>
                <a:noFill/>
              </a:ln>
              <a:solidFill>
                <a:srgbClr val="D52B1E"/>
              </a:solidFill>
              <a:effectLst/>
              <a:uLnTx/>
              <a:uFillTx/>
              <a:latin typeface="Arial" charset="0"/>
              <a:ea typeface="+mn-ea"/>
              <a:cs typeface="+mn-cs"/>
            </a:endParaRPr>
          </a:p>
        </p:txBody>
      </p:sp>
      <p:sp>
        <p:nvSpPr>
          <p:cNvPr id="16" name="TextBox 15">
            <a:extLst>
              <a:ext uri="{FF2B5EF4-FFF2-40B4-BE49-F238E27FC236}">
                <a16:creationId xmlns:a16="http://schemas.microsoft.com/office/drawing/2014/main" id="{E37443E9-0805-03E9-E6E5-82EEABFE1A68}"/>
              </a:ext>
            </a:extLst>
          </p:cNvPr>
          <p:cNvSpPr txBox="1"/>
          <p:nvPr/>
        </p:nvSpPr>
        <p:spPr>
          <a:xfrm>
            <a:off x="8119693" y="1873178"/>
            <a:ext cx="1911600"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
                <a:srgbClr val="D52B1E"/>
              </a:buClr>
              <a:buSzTx/>
              <a:buFontTx/>
              <a:buNone/>
              <a:tabLst/>
              <a:defRPr/>
            </a:pPr>
            <a:r>
              <a:rPr kumimoji="0" lang="en-US" sz="1200" b="1" i="0" u="none" strike="noStrike" kern="0" cap="none" spc="0" normalizeH="0" baseline="0" noProof="0">
                <a:ln>
                  <a:noFill/>
                </a:ln>
                <a:solidFill>
                  <a:srgbClr val="D52B1E"/>
                </a:solidFill>
                <a:effectLst/>
                <a:uLnTx/>
                <a:uFillTx/>
                <a:latin typeface="Arial"/>
                <a:ea typeface="+mn-ea"/>
                <a:cs typeface="+mn-cs"/>
              </a:rPr>
              <a:t>SURMOUNT-4: Maintenance of Weight Loss</a:t>
            </a:r>
            <a:r>
              <a:rPr kumimoji="0" lang="en-US" sz="1200" b="1" i="0" u="none" strike="noStrike" kern="0" cap="none" spc="0" normalizeH="0" baseline="30000" noProof="0">
                <a:ln>
                  <a:noFill/>
                </a:ln>
                <a:solidFill>
                  <a:srgbClr val="D52B1E"/>
                </a:solidFill>
                <a:effectLst/>
                <a:uLnTx/>
                <a:uFillTx/>
                <a:latin typeface="Arial"/>
                <a:ea typeface="+mn-ea"/>
                <a:cs typeface="+mn-cs"/>
              </a:rPr>
              <a:t>4</a:t>
            </a:r>
          </a:p>
        </p:txBody>
      </p:sp>
      <p:sp>
        <p:nvSpPr>
          <p:cNvPr id="17" name="TextBox 16">
            <a:extLst>
              <a:ext uri="{FF2B5EF4-FFF2-40B4-BE49-F238E27FC236}">
                <a16:creationId xmlns:a16="http://schemas.microsoft.com/office/drawing/2014/main" id="{D51E5997-51B2-3BEC-5FF2-7D3D1040095C}"/>
              </a:ext>
            </a:extLst>
          </p:cNvPr>
          <p:cNvSpPr txBox="1"/>
          <p:nvPr/>
        </p:nvSpPr>
        <p:spPr>
          <a:xfrm>
            <a:off x="10090705" y="1873178"/>
            <a:ext cx="1927918" cy="1015663"/>
          </a:xfrm>
          <a:prstGeom prst="rect">
            <a:avLst/>
          </a:prstGeom>
          <a:noFill/>
        </p:spPr>
        <p:txBody>
          <a:bodyPr wrap="square" rtlCol="0">
            <a:spAutoFit/>
          </a:bodyPr>
          <a:lstStyle/>
          <a:p>
            <a:pPr algn="ctr" fontAlgn="base">
              <a:spcBef>
                <a:spcPct val="0"/>
              </a:spcBef>
              <a:spcAft>
                <a:spcPct val="0"/>
              </a:spcAft>
              <a:buClr>
                <a:srgbClr val="D52B1E"/>
              </a:buClr>
              <a:defRPr/>
            </a:pPr>
            <a:r>
              <a:rPr lang="en-US" sz="1200" b="1">
                <a:solidFill>
                  <a:srgbClr val="D52B1E"/>
                </a:solidFill>
              </a:rPr>
              <a:t>SURMOUNT-5: </a:t>
            </a:r>
            <a:r>
              <a:rPr lang="en-IN" sz="1200" b="1">
                <a:solidFill>
                  <a:srgbClr val="D52B1E"/>
                </a:solidFill>
              </a:rPr>
              <a:t>Weight Management in Participants With Weight-Related Comorbidities</a:t>
            </a:r>
            <a:r>
              <a:rPr lang="en-IN" sz="1200" b="1" baseline="30000">
                <a:solidFill>
                  <a:srgbClr val="D52B1E"/>
                </a:solidFill>
              </a:rPr>
              <a:t>5</a:t>
            </a:r>
            <a:endParaRPr kumimoji="0" lang="en-US" sz="1200" b="1" i="0" u="none" strike="noStrike" kern="1200" cap="none" spc="0" normalizeH="0" baseline="30000" noProof="0">
              <a:ln>
                <a:noFill/>
              </a:ln>
              <a:solidFill>
                <a:srgbClr val="D52B1E"/>
              </a:solidFill>
              <a:effectLst/>
              <a:uLnTx/>
              <a:uFillTx/>
              <a:latin typeface="Arial"/>
              <a:ea typeface="+mn-ea"/>
              <a:cs typeface="+mn-cs"/>
            </a:endParaRPr>
          </a:p>
        </p:txBody>
      </p:sp>
      <p:sp>
        <p:nvSpPr>
          <p:cNvPr id="18" name="TextBox 17">
            <a:extLst>
              <a:ext uri="{FF2B5EF4-FFF2-40B4-BE49-F238E27FC236}">
                <a16:creationId xmlns:a16="http://schemas.microsoft.com/office/drawing/2014/main" id="{4C88CCD0-3E3D-437B-8B8A-AF5D9E109C94}"/>
              </a:ext>
            </a:extLst>
          </p:cNvPr>
          <p:cNvSpPr txBox="1"/>
          <p:nvPr/>
        </p:nvSpPr>
        <p:spPr>
          <a:xfrm>
            <a:off x="485119" y="3048362"/>
            <a:ext cx="1545076" cy="461665"/>
          </a:xfrm>
          <a:prstGeom prst="rect">
            <a:avLst/>
          </a:prstGeom>
          <a:noFill/>
        </p:spPr>
        <p:txBody>
          <a:bodyPr wrap="square" rtlCol="0">
            <a:spAutoFit/>
          </a:bodyPr>
          <a:lstStyle/>
          <a:p>
            <a:pPr algn="r"/>
            <a:r>
              <a:rPr kumimoji="0" lang="en-US" sz="1200" b="1" i="0" u="none" strike="noStrike" kern="0" cap="none" spc="0" normalizeH="0" baseline="0" noProof="0">
                <a:ln>
                  <a:noFill/>
                </a:ln>
                <a:solidFill>
                  <a:schemeClr val="bg1"/>
                </a:solidFill>
                <a:effectLst/>
                <a:uLnTx/>
                <a:uFillTx/>
                <a:latin typeface="Arial" charset="0"/>
                <a:ea typeface="+mn-ea"/>
                <a:cs typeface="+mn-cs"/>
              </a:rPr>
              <a:t>Primary completion date:</a:t>
            </a:r>
          </a:p>
        </p:txBody>
      </p:sp>
      <p:sp>
        <p:nvSpPr>
          <p:cNvPr id="19" name="TextBox 18">
            <a:extLst>
              <a:ext uri="{FF2B5EF4-FFF2-40B4-BE49-F238E27FC236}">
                <a16:creationId xmlns:a16="http://schemas.microsoft.com/office/drawing/2014/main" id="{059B5780-101C-DA34-A547-653C0BF7D72F}"/>
              </a:ext>
            </a:extLst>
          </p:cNvPr>
          <p:cNvSpPr txBox="1"/>
          <p:nvPr/>
        </p:nvSpPr>
        <p:spPr>
          <a:xfrm>
            <a:off x="2699214" y="3130158"/>
            <a:ext cx="873957" cy="276999"/>
          </a:xfrm>
          <a:prstGeom prst="rect">
            <a:avLst/>
          </a:prstGeom>
          <a:noFill/>
        </p:spPr>
        <p:txBody>
          <a:bodyPr wrap="none" rtlCol="0">
            <a:spAutoFit/>
          </a:bodyPr>
          <a:lstStyle/>
          <a:p>
            <a:pPr algn="ctr"/>
            <a:r>
              <a:rPr kumimoji="0" lang="en-US" sz="1200" b="0" i="0" u="none" strike="noStrike" kern="0" cap="none" spc="0" normalizeH="0" baseline="0" noProof="0">
                <a:ln>
                  <a:noFill/>
                </a:ln>
                <a:effectLst/>
                <a:uLnTx/>
                <a:uFillTx/>
                <a:latin typeface="Arial" panose="020B0604020202020204" pitchFamily="34" charset="0"/>
                <a:cs typeface="Arial" panose="020B0604020202020204" pitchFamily="34" charset="0"/>
              </a:rPr>
              <a:t>April 2022</a:t>
            </a:r>
          </a:p>
        </p:txBody>
      </p:sp>
      <p:sp>
        <p:nvSpPr>
          <p:cNvPr id="20" name="TextBox 19">
            <a:extLst>
              <a:ext uri="{FF2B5EF4-FFF2-40B4-BE49-F238E27FC236}">
                <a16:creationId xmlns:a16="http://schemas.microsoft.com/office/drawing/2014/main" id="{5A80CB0F-33BF-51E1-C065-6E5258C185DA}"/>
              </a:ext>
            </a:extLst>
          </p:cNvPr>
          <p:cNvSpPr txBox="1"/>
          <p:nvPr/>
        </p:nvSpPr>
        <p:spPr>
          <a:xfrm>
            <a:off x="4682745" y="3130158"/>
            <a:ext cx="873957" cy="276999"/>
          </a:xfrm>
          <a:prstGeom prst="rect">
            <a:avLst/>
          </a:prstGeom>
          <a:noFill/>
        </p:spPr>
        <p:txBody>
          <a:bodyPr wrap="none" lIns="91440" tIns="45720" rIns="91440" bIns="45720" rtlCol="0" anchor="t">
            <a:spAutoFit/>
          </a:bodyPr>
          <a:lstStyle/>
          <a:p>
            <a:pPr algn="ctr"/>
            <a:r>
              <a:rPr kumimoji="0" lang="en-US" sz="1200" b="0" i="0" u="none" strike="noStrike" kern="0" cap="none" spc="0" normalizeH="0" baseline="0" noProof="0">
                <a:ln>
                  <a:noFill/>
                </a:ln>
                <a:effectLst/>
                <a:uLnTx/>
                <a:uFillTx/>
                <a:latin typeface="Arial"/>
                <a:cs typeface="Arial"/>
              </a:rPr>
              <a:t>April </a:t>
            </a:r>
            <a:r>
              <a:rPr lang="en-US" sz="1200" kern="0">
                <a:latin typeface="Arial"/>
                <a:cs typeface="Arial"/>
              </a:rPr>
              <a:t>2023</a:t>
            </a:r>
            <a:endParaRPr kumimoji="0" lang="en-US" sz="12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BC173CEB-B509-8378-4290-FE4B3628005B}"/>
              </a:ext>
            </a:extLst>
          </p:cNvPr>
          <p:cNvSpPr txBox="1"/>
          <p:nvPr/>
        </p:nvSpPr>
        <p:spPr>
          <a:xfrm>
            <a:off x="6660050" y="3130158"/>
            <a:ext cx="857928" cy="276999"/>
          </a:xfrm>
          <a:prstGeom prst="rect">
            <a:avLst/>
          </a:prstGeom>
          <a:noFill/>
        </p:spPr>
        <p:txBody>
          <a:bodyPr wrap="none" lIns="91440" tIns="45720" rIns="91440" bIns="45720" rtlCol="0" anchor="t">
            <a:spAutoFit/>
          </a:bodyPr>
          <a:lstStyle/>
          <a:p>
            <a:pPr algn="ctr"/>
            <a:r>
              <a:rPr lang="en-US" sz="1200" kern="0">
                <a:latin typeface="Arial"/>
                <a:cs typeface="Arial"/>
              </a:rPr>
              <a:t>May 2023</a:t>
            </a:r>
            <a:endParaRPr kumimoji="0" lang="en-US" sz="12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1ED029-E1C0-BCEB-EFFF-049E751BDA70}"/>
              </a:ext>
            </a:extLst>
          </p:cNvPr>
          <p:cNvSpPr txBox="1"/>
          <p:nvPr/>
        </p:nvSpPr>
        <p:spPr>
          <a:xfrm>
            <a:off x="8638515" y="3130158"/>
            <a:ext cx="873957" cy="276999"/>
          </a:xfrm>
          <a:prstGeom prst="rect">
            <a:avLst/>
          </a:prstGeom>
          <a:noFill/>
        </p:spPr>
        <p:txBody>
          <a:bodyPr wrap="none" lIns="91440" tIns="45720" rIns="91440" bIns="45720" rtlCol="0" anchor="t">
            <a:spAutoFit/>
          </a:bodyPr>
          <a:lstStyle/>
          <a:p>
            <a:pPr marL="0" marR="0" lvl="0" indent="0" algn="ctr" defTabSz="914400" rtl="0" eaLnBrk="1" fontAlgn="base" latinLnBrk="0" hangingPunct="1">
              <a:lnSpc>
                <a:spcPct val="100000"/>
              </a:lnSpc>
              <a:spcBef>
                <a:spcPct val="0"/>
              </a:spcBef>
              <a:spcAft>
                <a:spcPct val="0"/>
              </a:spcAft>
              <a:buClr>
                <a:srgbClr val="D52B1E"/>
              </a:buClr>
              <a:buSzTx/>
              <a:buFontTx/>
              <a:buNone/>
              <a:tabLst/>
              <a:defRPr/>
            </a:pPr>
            <a:r>
              <a:rPr lang="en-US" sz="1200" kern="0">
                <a:latin typeface="Arial"/>
                <a:cs typeface="Arial"/>
              </a:rPr>
              <a:t>May</a:t>
            </a:r>
            <a:r>
              <a:rPr kumimoji="0" lang="en-US" sz="1200" b="0" i="0" u="none" strike="noStrike" kern="0" cap="none" spc="0" normalizeH="0" baseline="0" noProof="0">
                <a:ln>
                  <a:noFill/>
                </a:ln>
                <a:effectLst/>
                <a:uLnTx/>
                <a:uFillTx/>
                <a:latin typeface="Arial"/>
                <a:cs typeface="Arial"/>
              </a:rPr>
              <a:t> 2023</a:t>
            </a:r>
          </a:p>
        </p:txBody>
      </p:sp>
      <p:sp>
        <p:nvSpPr>
          <p:cNvPr id="23" name="TextBox 22">
            <a:extLst>
              <a:ext uri="{FF2B5EF4-FFF2-40B4-BE49-F238E27FC236}">
                <a16:creationId xmlns:a16="http://schemas.microsoft.com/office/drawing/2014/main" id="{10D61F72-ADBE-55D8-1782-8418B7831CF1}"/>
              </a:ext>
            </a:extLst>
          </p:cNvPr>
          <p:cNvSpPr txBox="1"/>
          <p:nvPr/>
        </p:nvSpPr>
        <p:spPr>
          <a:xfrm>
            <a:off x="10417310" y="3018393"/>
            <a:ext cx="1274709"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
                <a:srgbClr val="D52B1E"/>
              </a:buClr>
              <a:buSzTx/>
              <a:buFontTx/>
              <a:buNone/>
              <a:tabLst/>
              <a:defRPr/>
            </a:pPr>
            <a:r>
              <a:rPr lang="en-US" sz="1200">
                <a:latin typeface="Arial" panose="020B0604020202020204" pitchFamily="34" charset="0"/>
                <a:cs typeface="Arial" panose="020B0604020202020204" pitchFamily="34" charset="0"/>
              </a:rPr>
              <a:t>November 2024</a:t>
            </a:r>
            <a:endParaRPr kumimoji="0" lang="en-US" sz="12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91255F4D-F2E2-F417-97D7-6B0F35FE8ABB}"/>
              </a:ext>
            </a:extLst>
          </p:cNvPr>
          <p:cNvSpPr txBox="1"/>
          <p:nvPr/>
        </p:nvSpPr>
        <p:spPr>
          <a:xfrm>
            <a:off x="549447" y="3674694"/>
            <a:ext cx="1561646" cy="461665"/>
          </a:xfrm>
          <a:prstGeom prst="rect">
            <a:avLst/>
          </a:prstGeom>
          <a:noFill/>
        </p:spPr>
        <p:txBody>
          <a:bodyPr wrap="square" rtlCol="0">
            <a:spAutoFit/>
          </a:bodyPr>
          <a:lstStyle/>
          <a:p>
            <a:pPr algn="r"/>
            <a:r>
              <a:rPr lang="en-US" sz="1200" b="1" kern="0">
                <a:solidFill>
                  <a:schemeClr val="bg1"/>
                </a:solidFill>
                <a:latin typeface="Arial" charset="0"/>
              </a:rPr>
              <a:t>Number of</a:t>
            </a:r>
          </a:p>
          <a:p>
            <a:pPr algn="r"/>
            <a:r>
              <a:rPr lang="en-US" sz="1200" b="1" kern="0">
                <a:solidFill>
                  <a:schemeClr val="bg1"/>
                </a:solidFill>
                <a:latin typeface="Arial" charset="0"/>
              </a:rPr>
              <a:t>study participants:</a:t>
            </a:r>
            <a:endParaRPr lang="en-US" sz="1400" b="1">
              <a:solidFill>
                <a:schemeClr val="bg1"/>
              </a:solidFill>
            </a:endParaRPr>
          </a:p>
        </p:txBody>
      </p:sp>
      <p:sp>
        <p:nvSpPr>
          <p:cNvPr id="25" name="TextBox 24">
            <a:extLst>
              <a:ext uri="{FF2B5EF4-FFF2-40B4-BE49-F238E27FC236}">
                <a16:creationId xmlns:a16="http://schemas.microsoft.com/office/drawing/2014/main" id="{C98439D8-DF63-140E-3CCD-31CBE48B9035}"/>
              </a:ext>
            </a:extLst>
          </p:cNvPr>
          <p:cNvSpPr txBox="1"/>
          <p:nvPr/>
        </p:nvSpPr>
        <p:spPr>
          <a:xfrm>
            <a:off x="496551" y="4164372"/>
            <a:ext cx="1644820" cy="276999"/>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
                <a:srgbClr val="D52B1E"/>
              </a:buClr>
              <a:buSzTx/>
              <a:buFontTx/>
              <a:buNone/>
              <a:tabLst/>
              <a:defRPr/>
            </a:pPr>
            <a:r>
              <a:rPr kumimoji="0" lang="en-US" sz="1200" b="1" i="0" u="none" strike="noStrike" kern="0" cap="none" spc="0" normalizeH="0" baseline="0" noProof="0">
                <a:ln>
                  <a:noFill/>
                </a:ln>
                <a:solidFill>
                  <a:schemeClr val="bg1"/>
                </a:solidFill>
                <a:effectLst/>
                <a:uLnTx/>
                <a:uFillTx/>
                <a:latin typeface="Arial" charset="0"/>
                <a:ea typeface="+mn-ea"/>
                <a:cs typeface="+mn-cs"/>
              </a:rPr>
              <a:t>Treatment</a:t>
            </a:r>
            <a:r>
              <a:rPr lang="en-US" sz="1200" b="1" kern="0">
                <a:solidFill>
                  <a:schemeClr val="bg1"/>
                </a:solidFill>
                <a:latin typeface="Arial" charset="0"/>
              </a:rPr>
              <a:t> </a:t>
            </a:r>
            <a:r>
              <a:rPr kumimoji="0" lang="en-US" sz="1200" b="1" i="0" u="none" strike="noStrike" kern="0" cap="none" spc="0" normalizeH="0" baseline="0" noProof="0">
                <a:ln>
                  <a:noFill/>
                </a:ln>
                <a:solidFill>
                  <a:schemeClr val="bg1"/>
                </a:solidFill>
                <a:effectLst/>
                <a:uLnTx/>
                <a:uFillTx/>
                <a:latin typeface="Arial" charset="0"/>
                <a:ea typeface="+mn-ea"/>
                <a:cs typeface="+mn-cs"/>
              </a:rPr>
              <a:t>duration:</a:t>
            </a:r>
            <a:endParaRPr kumimoji="0" lang="en-US" sz="1400" b="1" i="0" u="none" strike="noStrike" kern="0" cap="none" spc="0" normalizeH="0" baseline="0" noProof="0">
              <a:ln>
                <a:noFill/>
              </a:ln>
              <a:solidFill>
                <a:schemeClr val="bg1"/>
              </a:solidFill>
              <a:effectLst/>
              <a:uLnTx/>
              <a:uFillTx/>
              <a:latin typeface="Arial" charset="0"/>
              <a:ea typeface="+mn-ea"/>
              <a:cs typeface="+mn-cs"/>
            </a:endParaRPr>
          </a:p>
        </p:txBody>
      </p:sp>
      <p:sp>
        <p:nvSpPr>
          <p:cNvPr id="26" name="TextBox 25">
            <a:extLst>
              <a:ext uri="{FF2B5EF4-FFF2-40B4-BE49-F238E27FC236}">
                <a16:creationId xmlns:a16="http://schemas.microsoft.com/office/drawing/2014/main" id="{6066FEC1-5F0C-0218-78CF-8271097E4714}"/>
              </a:ext>
            </a:extLst>
          </p:cNvPr>
          <p:cNvSpPr txBox="1"/>
          <p:nvPr/>
        </p:nvSpPr>
        <p:spPr>
          <a:xfrm>
            <a:off x="2845087" y="3801726"/>
            <a:ext cx="582211" cy="307777"/>
          </a:xfrm>
          <a:prstGeom prst="rect">
            <a:avLst/>
          </a:prstGeom>
          <a:noFill/>
        </p:spPr>
        <p:txBody>
          <a:bodyPr wrap="none" rtlCol="0">
            <a:spAutoFit/>
          </a:bodyPr>
          <a:lstStyle/>
          <a:p>
            <a:pPr algn="ctr"/>
            <a:r>
              <a:rPr kumimoji="0" lang="en-US" sz="1400" b="0" i="0" u="none" strike="noStrike" kern="0" cap="none" spc="0" normalizeH="0" baseline="0" noProof="0">
                <a:ln>
                  <a:noFill/>
                </a:ln>
                <a:effectLst/>
                <a:uLnTx/>
                <a:uFillTx/>
                <a:latin typeface="Arial" charset="0"/>
                <a:ea typeface="+mn-ea"/>
                <a:cs typeface="+mn-cs"/>
              </a:rPr>
              <a:t>2539</a:t>
            </a:r>
            <a:endParaRPr lang="en-US" sz="1050"/>
          </a:p>
        </p:txBody>
      </p:sp>
      <p:sp>
        <p:nvSpPr>
          <p:cNvPr id="27" name="TextBox 26">
            <a:extLst>
              <a:ext uri="{FF2B5EF4-FFF2-40B4-BE49-F238E27FC236}">
                <a16:creationId xmlns:a16="http://schemas.microsoft.com/office/drawing/2014/main" id="{FD5EF5DA-F610-8ED1-34C5-686992C97319}"/>
              </a:ext>
            </a:extLst>
          </p:cNvPr>
          <p:cNvSpPr txBox="1"/>
          <p:nvPr/>
        </p:nvSpPr>
        <p:spPr>
          <a:xfrm>
            <a:off x="2665551" y="4094351"/>
            <a:ext cx="941283"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
                <a:srgbClr val="D52B1E"/>
              </a:buClr>
              <a:buSzTx/>
              <a:buFontTx/>
              <a:buNone/>
              <a:tabLst/>
              <a:defRPr/>
            </a:pPr>
            <a:r>
              <a:rPr kumimoji="0" lang="en-US" sz="1400" b="0" i="0" u="none" strike="noStrike" kern="0" cap="none" spc="0" normalizeH="0" baseline="0" noProof="0">
                <a:ln>
                  <a:noFill/>
                </a:ln>
                <a:effectLst/>
                <a:uLnTx/>
                <a:uFillTx/>
                <a:latin typeface="Arial" charset="0"/>
                <a:ea typeface="+mn-ea"/>
                <a:cs typeface="+mn-cs"/>
              </a:rPr>
              <a:t>72 weeks</a:t>
            </a:r>
            <a:endParaRPr kumimoji="0" lang="en-US" sz="1050" b="0" i="0" u="none" strike="noStrike" kern="0" cap="none" spc="0" normalizeH="0" baseline="0" noProof="0">
              <a:ln>
                <a:noFill/>
              </a:ln>
              <a:effectLst/>
              <a:uLnTx/>
              <a:uFillTx/>
              <a:latin typeface="Arial" charset="0"/>
              <a:ea typeface="+mn-ea"/>
              <a:cs typeface="+mn-cs"/>
            </a:endParaRPr>
          </a:p>
        </p:txBody>
      </p:sp>
      <p:sp>
        <p:nvSpPr>
          <p:cNvPr id="28" name="TextBox 27">
            <a:extLst>
              <a:ext uri="{FF2B5EF4-FFF2-40B4-BE49-F238E27FC236}">
                <a16:creationId xmlns:a16="http://schemas.microsoft.com/office/drawing/2014/main" id="{FE64BB9D-EF81-8C9E-629C-4AFC98E43649}"/>
              </a:ext>
            </a:extLst>
          </p:cNvPr>
          <p:cNvSpPr txBox="1"/>
          <p:nvPr/>
        </p:nvSpPr>
        <p:spPr>
          <a:xfrm>
            <a:off x="4878311" y="3801726"/>
            <a:ext cx="482824" cy="307777"/>
          </a:xfrm>
          <a:prstGeom prst="rect">
            <a:avLst/>
          </a:prstGeom>
          <a:noFill/>
        </p:spPr>
        <p:txBody>
          <a:bodyPr wrap="none" rtlCol="0">
            <a:spAutoFit/>
          </a:bodyPr>
          <a:lstStyle/>
          <a:p>
            <a:pPr algn="ctr"/>
            <a:r>
              <a:rPr kumimoji="0" lang="en-US" sz="1400" b="0" i="0" u="none" strike="noStrike" kern="0" cap="none" spc="0" normalizeH="0" baseline="0" noProof="0">
                <a:ln>
                  <a:noFill/>
                </a:ln>
                <a:effectLst/>
                <a:uLnTx/>
                <a:uFillTx/>
                <a:latin typeface="Arial" charset="0"/>
                <a:ea typeface="+mn-ea"/>
                <a:cs typeface="+mn-cs"/>
              </a:rPr>
              <a:t>938</a:t>
            </a:r>
            <a:endParaRPr lang="en-US" sz="1050"/>
          </a:p>
        </p:txBody>
      </p:sp>
      <p:sp>
        <p:nvSpPr>
          <p:cNvPr id="29" name="TextBox 28">
            <a:extLst>
              <a:ext uri="{FF2B5EF4-FFF2-40B4-BE49-F238E27FC236}">
                <a16:creationId xmlns:a16="http://schemas.microsoft.com/office/drawing/2014/main" id="{B4D361AF-C043-472D-AB8F-DD88C139D311}"/>
              </a:ext>
            </a:extLst>
          </p:cNvPr>
          <p:cNvSpPr txBox="1"/>
          <p:nvPr/>
        </p:nvSpPr>
        <p:spPr>
          <a:xfrm>
            <a:off x="4649082" y="4094351"/>
            <a:ext cx="941283"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
                <a:srgbClr val="D52B1E"/>
              </a:buClr>
              <a:buSzTx/>
              <a:buFontTx/>
              <a:buNone/>
              <a:tabLst/>
              <a:defRPr/>
            </a:pPr>
            <a:r>
              <a:rPr kumimoji="0" lang="en-US" sz="1400" b="0" i="0" u="none" strike="noStrike" kern="0" cap="none" spc="0" normalizeH="0" baseline="0" noProof="0">
                <a:ln>
                  <a:noFill/>
                </a:ln>
                <a:effectLst/>
                <a:uLnTx/>
                <a:uFillTx/>
                <a:latin typeface="Arial" charset="0"/>
                <a:ea typeface="+mn-ea"/>
                <a:cs typeface="+mn-cs"/>
              </a:rPr>
              <a:t>72 weeks</a:t>
            </a:r>
            <a:endParaRPr kumimoji="0" lang="en-US" sz="1050" b="0" i="0" u="none" strike="noStrike" kern="0" cap="none" spc="0" normalizeH="0" baseline="0" noProof="0">
              <a:ln>
                <a:noFill/>
              </a:ln>
              <a:effectLst/>
              <a:uLnTx/>
              <a:uFillTx/>
              <a:latin typeface="Arial" charset="0"/>
              <a:ea typeface="+mn-ea"/>
              <a:cs typeface="+mn-cs"/>
            </a:endParaRPr>
          </a:p>
        </p:txBody>
      </p:sp>
      <p:sp>
        <p:nvSpPr>
          <p:cNvPr id="30" name="TextBox 29">
            <a:extLst>
              <a:ext uri="{FF2B5EF4-FFF2-40B4-BE49-F238E27FC236}">
                <a16:creationId xmlns:a16="http://schemas.microsoft.com/office/drawing/2014/main" id="{029217E4-C9BC-A545-D37D-A6B892799757}"/>
              </a:ext>
            </a:extLst>
          </p:cNvPr>
          <p:cNvSpPr txBox="1"/>
          <p:nvPr/>
        </p:nvSpPr>
        <p:spPr>
          <a:xfrm>
            <a:off x="6847601" y="3801726"/>
            <a:ext cx="482824" cy="307777"/>
          </a:xfrm>
          <a:prstGeom prst="rect">
            <a:avLst/>
          </a:prstGeom>
          <a:noFill/>
        </p:spPr>
        <p:txBody>
          <a:bodyPr wrap="none" rtlCol="0">
            <a:spAutoFit/>
          </a:bodyPr>
          <a:lstStyle/>
          <a:p>
            <a:pPr algn="ctr"/>
            <a:r>
              <a:rPr kumimoji="0" lang="en-US" sz="1400" b="0" i="0" u="none" strike="noStrike" kern="0" cap="none" spc="0" normalizeH="0" baseline="0" noProof="0">
                <a:ln>
                  <a:noFill/>
                </a:ln>
                <a:effectLst/>
                <a:uLnTx/>
                <a:uFillTx/>
                <a:latin typeface="Arial" charset="0"/>
                <a:ea typeface="+mn-ea"/>
                <a:cs typeface="+mn-cs"/>
              </a:rPr>
              <a:t>806</a:t>
            </a:r>
            <a:endParaRPr lang="en-US" sz="1050"/>
          </a:p>
        </p:txBody>
      </p:sp>
      <p:sp>
        <p:nvSpPr>
          <p:cNvPr id="31" name="TextBox 30">
            <a:extLst>
              <a:ext uri="{FF2B5EF4-FFF2-40B4-BE49-F238E27FC236}">
                <a16:creationId xmlns:a16="http://schemas.microsoft.com/office/drawing/2014/main" id="{9CAB475C-FE24-1118-BA54-6A42E7C2E9BE}"/>
              </a:ext>
            </a:extLst>
          </p:cNvPr>
          <p:cNvSpPr txBox="1"/>
          <p:nvPr/>
        </p:nvSpPr>
        <p:spPr>
          <a:xfrm>
            <a:off x="6618372" y="4094351"/>
            <a:ext cx="941283"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
                <a:srgbClr val="D52B1E"/>
              </a:buClr>
              <a:buSzTx/>
              <a:buFontTx/>
              <a:buNone/>
              <a:tabLst/>
              <a:defRPr/>
            </a:pPr>
            <a:r>
              <a:rPr kumimoji="0" lang="en-US" sz="1400" b="0" i="0" u="none" strike="noStrike" kern="0" cap="none" spc="0" normalizeH="0" baseline="0" noProof="0">
                <a:ln>
                  <a:noFill/>
                </a:ln>
                <a:effectLst/>
                <a:uLnTx/>
                <a:uFillTx/>
                <a:latin typeface="Arial" charset="0"/>
                <a:ea typeface="+mn-ea"/>
                <a:cs typeface="+mn-cs"/>
              </a:rPr>
              <a:t>72 weeks</a:t>
            </a:r>
            <a:endParaRPr kumimoji="0" lang="en-US" sz="1050" b="0" i="0" u="none" strike="noStrike" kern="0" cap="none" spc="0" normalizeH="0" baseline="0" noProof="0">
              <a:ln>
                <a:noFill/>
              </a:ln>
              <a:effectLst/>
              <a:uLnTx/>
              <a:uFillTx/>
              <a:latin typeface="Arial" charset="0"/>
              <a:ea typeface="+mn-ea"/>
              <a:cs typeface="+mn-cs"/>
            </a:endParaRPr>
          </a:p>
        </p:txBody>
      </p:sp>
      <p:sp>
        <p:nvSpPr>
          <p:cNvPr id="32" name="TextBox 31">
            <a:extLst>
              <a:ext uri="{FF2B5EF4-FFF2-40B4-BE49-F238E27FC236}">
                <a16:creationId xmlns:a16="http://schemas.microsoft.com/office/drawing/2014/main" id="{957BCB51-26A7-6EAF-7753-283F22B0DD7E}"/>
              </a:ext>
            </a:extLst>
          </p:cNvPr>
          <p:cNvSpPr txBox="1"/>
          <p:nvPr/>
        </p:nvSpPr>
        <p:spPr>
          <a:xfrm>
            <a:off x="8834081" y="3801726"/>
            <a:ext cx="482824" cy="307777"/>
          </a:xfrm>
          <a:prstGeom prst="rect">
            <a:avLst/>
          </a:prstGeom>
          <a:noFill/>
        </p:spPr>
        <p:txBody>
          <a:bodyPr wrap="none" rtlCol="0">
            <a:spAutoFit/>
          </a:bodyPr>
          <a:lstStyle/>
          <a:p>
            <a:pPr algn="ctr"/>
            <a:r>
              <a:rPr kumimoji="0" lang="en-US" sz="1400" b="0" i="0" u="none" strike="noStrike" kern="0" cap="none" spc="0" normalizeH="0" baseline="0" noProof="0">
                <a:ln>
                  <a:noFill/>
                </a:ln>
                <a:effectLst/>
                <a:uLnTx/>
                <a:uFillTx/>
                <a:latin typeface="Arial"/>
                <a:ea typeface="+mn-ea"/>
                <a:cs typeface="+mn-cs"/>
              </a:rPr>
              <a:t>783</a:t>
            </a:r>
            <a:endParaRPr lang="en-US" sz="1050"/>
          </a:p>
        </p:txBody>
      </p:sp>
      <p:sp>
        <p:nvSpPr>
          <p:cNvPr id="33" name="TextBox 32">
            <a:extLst>
              <a:ext uri="{FF2B5EF4-FFF2-40B4-BE49-F238E27FC236}">
                <a16:creationId xmlns:a16="http://schemas.microsoft.com/office/drawing/2014/main" id="{5905C799-FA1A-A83B-875C-7F404AC3C1D5}"/>
              </a:ext>
            </a:extLst>
          </p:cNvPr>
          <p:cNvSpPr txBox="1"/>
          <p:nvPr/>
        </p:nvSpPr>
        <p:spPr>
          <a:xfrm>
            <a:off x="8604852" y="4094351"/>
            <a:ext cx="941283"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
                <a:srgbClr val="D52B1E"/>
              </a:buClr>
              <a:buSzTx/>
              <a:buFontTx/>
              <a:buNone/>
              <a:tabLst/>
              <a:defRPr/>
            </a:pPr>
            <a:r>
              <a:rPr kumimoji="0" lang="en-US" sz="1400" b="0" i="0" u="none" strike="noStrike" kern="0" cap="none" spc="0" normalizeH="0" baseline="0" noProof="0">
                <a:ln>
                  <a:noFill/>
                </a:ln>
                <a:effectLst/>
                <a:uLnTx/>
                <a:uFillTx/>
                <a:latin typeface="Arial" charset="0"/>
                <a:ea typeface="+mn-ea"/>
                <a:cs typeface="+mn-cs"/>
              </a:rPr>
              <a:t>88 weeks</a:t>
            </a:r>
            <a:endParaRPr kumimoji="0" lang="en-US" sz="1050" b="0" i="0" u="none" strike="noStrike" kern="0" cap="none" spc="0" normalizeH="0" baseline="0" noProof="0">
              <a:ln>
                <a:noFill/>
              </a:ln>
              <a:effectLst/>
              <a:uLnTx/>
              <a:uFillTx/>
              <a:latin typeface="Arial" charset="0"/>
              <a:ea typeface="+mn-ea"/>
              <a:cs typeface="+mn-cs"/>
            </a:endParaRPr>
          </a:p>
        </p:txBody>
      </p:sp>
      <p:sp>
        <p:nvSpPr>
          <p:cNvPr id="34" name="TextBox 33">
            <a:extLst>
              <a:ext uri="{FF2B5EF4-FFF2-40B4-BE49-F238E27FC236}">
                <a16:creationId xmlns:a16="http://schemas.microsoft.com/office/drawing/2014/main" id="{037554D1-896F-BFBB-65B1-F90B7F159422}"/>
              </a:ext>
            </a:extLst>
          </p:cNvPr>
          <p:cNvSpPr txBox="1"/>
          <p:nvPr/>
        </p:nvSpPr>
        <p:spPr>
          <a:xfrm>
            <a:off x="10813252" y="3801726"/>
            <a:ext cx="482824" cy="307777"/>
          </a:xfrm>
          <a:prstGeom prst="rect">
            <a:avLst/>
          </a:prstGeom>
          <a:noFill/>
        </p:spPr>
        <p:txBody>
          <a:bodyPr wrap="none" rtlCol="0">
            <a:spAutoFit/>
          </a:bodyPr>
          <a:lstStyle/>
          <a:p>
            <a:pPr algn="ctr"/>
            <a:r>
              <a:rPr lang="en-GB" sz="1400"/>
              <a:t>700</a:t>
            </a:r>
            <a:endParaRPr lang="en-US" sz="1050"/>
          </a:p>
        </p:txBody>
      </p:sp>
      <p:sp>
        <p:nvSpPr>
          <p:cNvPr id="35" name="TextBox 34">
            <a:extLst>
              <a:ext uri="{FF2B5EF4-FFF2-40B4-BE49-F238E27FC236}">
                <a16:creationId xmlns:a16="http://schemas.microsoft.com/office/drawing/2014/main" id="{6B69FB80-7D8F-249D-8F14-F43496443045}"/>
              </a:ext>
            </a:extLst>
          </p:cNvPr>
          <p:cNvSpPr txBox="1"/>
          <p:nvPr/>
        </p:nvSpPr>
        <p:spPr>
          <a:xfrm>
            <a:off x="10584023" y="4094351"/>
            <a:ext cx="941283"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
                <a:srgbClr val="D52B1E"/>
              </a:buClr>
              <a:buSzTx/>
              <a:buFontTx/>
              <a:buNone/>
              <a:tabLst/>
              <a:defRPr/>
            </a:pPr>
            <a:r>
              <a:rPr kumimoji="0" lang="en-US" sz="1400" b="0" i="0" u="none" strike="noStrike" kern="0" cap="none" spc="0" normalizeH="0" baseline="0" noProof="0">
                <a:ln>
                  <a:noFill/>
                </a:ln>
                <a:effectLst/>
                <a:uLnTx/>
                <a:uFillTx/>
                <a:latin typeface="Arial" charset="0"/>
                <a:ea typeface="+mn-ea"/>
                <a:cs typeface="+mn-cs"/>
              </a:rPr>
              <a:t>72 weeks</a:t>
            </a:r>
            <a:endParaRPr kumimoji="0" lang="en-US" sz="1050" b="0" i="0" u="none" strike="noStrike" kern="0" cap="none" spc="0" normalizeH="0" baseline="0" noProof="0">
              <a:ln>
                <a:noFill/>
              </a:ln>
              <a:effectLst/>
              <a:uLnTx/>
              <a:uFillTx/>
              <a:latin typeface="Arial" charset="0"/>
              <a:ea typeface="+mn-ea"/>
              <a:cs typeface="+mn-cs"/>
            </a:endParaRPr>
          </a:p>
        </p:txBody>
      </p:sp>
      <p:cxnSp>
        <p:nvCxnSpPr>
          <p:cNvPr id="36" name="Straight Connector 35">
            <a:extLst>
              <a:ext uri="{FF2B5EF4-FFF2-40B4-BE49-F238E27FC236}">
                <a16:creationId xmlns:a16="http://schemas.microsoft.com/office/drawing/2014/main" id="{42DBB94A-B72E-C846-1F97-F5A03FBCB716}"/>
              </a:ext>
            </a:extLst>
          </p:cNvPr>
          <p:cNvCxnSpPr>
            <a:cxnSpLocks/>
            <a:stCxn id="27" idx="2"/>
            <a:endCxn id="37" idx="0"/>
          </p:cNvCxnSpPr>
          <p:nvPr/>
        </p:nvCxnSpPr>
        <p:spPr>
          <a:xfrm flipH="1">
            <a:off x="3136192" y="4402128"/>
            <a:ext cx="1" cy="570574"/>
          </a:xfrm>
          <a:prstGeom prst="line">
            <a:avLst/>
          </a:prstGeom>
          <a:ln w="22225">
            <a:solidFill>
              <a:srgbClr val="D52B1E"/>
            </a:solidFill>
            <a:tailEnd type="arrow" w="lg" len="lg"/>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8A3EEE85-ADC3-B902-84FA-E2DCFD01170A}"/>
              </a:ext>
            </a:extLst>
          </p:cNvPr>
          <p:cNvSpPr txBox="1"/>
          <p:nvPr/>
        </p:nvSpPr>
        <p:spPr>
          <a:xfrm>
            <a:off x="2301971" y="4972702"/>
            <a:ext cx="1668442" cy="400110"/>
          </a:xfrm>
          <a:prstGeom prst="rect">
            <a:avLst/>
          </a:prstGeom>
          <a:noFill/>
        </p:spPr>
        <p:txBody>
          <a:bodyPr wrap="square" rtlCol="0">
            <a:spAutoFit/>
          </a:bodyPr>
          <a:lstStyle/>
          <a:p>
            <a:pPr algn="ctr"/>
            <a:r>
              <a:rPr kumimoji="0" lang="en-US" sz="1000" b="1" i="0" u="none" strike="noStrike" kern="0" cap="none" spc="0" normalizeH="0" baseline="0" noProof="0">
                <a:ln>
                  <a:noFill/>
                </a:ln>
                <a:solidFill>
                  <a:schemeClr val="tx1"/>
                </a:solidFill>
                <a:effectLst/>
                <a:uLnTx/>
                <a:uFillTx/>
                <a:latin typeface="Arial"/>
                <a:ea typeface="+mn-ea"/>
                <a:cs typeface="+mn-cs"/>
              </a:rPr>
              <a:t>Prediabetes Extension to 176 Weeks</a:t>
            </a:r>
            <a:endParaRPr lang="en-US" sz="1050"/>
          </a:p>
        </p:txBody>
      </p:sp>
      <p:sp>
        <p:nvSpPr>
          <p:cNvPr id="38" name="Rounded Rectangle 71">
            <a:extLst>
              <a:ext uri="{FF2B5EF4-FFF2-40B4-BE49-F238E27FC236}">
                <a16:creationId xmlns:a16="http://schemas.microsoft.com/office/drawing/2014/main" id="{3059D45D-E6AF-4D96-EC21-4990A6212C16}"/>
              </a:ext>
            </a:extLst>
          </p:cNvPr>
          <p:cNvSpPr/>
          <p:nvPr/>
        </p:nvSpPr>
        <p:spPr>
          <a:xfrm>
            <a:off x="2297946" y="5451916"/>
            <a:ext cx="1552825" cy="246221"/>
          </a:xfrm>
          <a:prstGeom prst="roundRect">
            <a:avLst>
              <a:gd name="adj" fmla="val 50000"/>
            </a:avLst>
          </a:prstGeom>
          <a:solidFill>
            <a:srgbClr val="263F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72">
            <a:extLst>
              <a:ext uri="{FF2B5EF4-FFF2-40B4-BE49-F238E27FC236}">
                <a16:creationId xmlns:a16="http://schemas.microsoft.com/office/drawing/2014/main" id="{00ABDBDC-6EFE-5FDF-8A14-511012C47288}"/>
              </a:ext>
            </a:extLst>
          </p:cNvPr>
          <p:cNvSpPr/>
          <p:nvPr/>
        </p:nvSpPr>
        <p:spPr>
          <a:xfrm>
            <a:off x="2283515" y="5717308"/>
            <a:ext cx="789876" cy="246221"/>
          </a:xfrm>
          <a:prstGeom prst="roundRect">
            <a:avLst>
              <a:gd name="adj" fmla="val 50000"/>
            </a:avLst>
          </a:prstGeom>
          <a:solidFill>
            <a:srgbClr val="B6B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BEB8B28-6519-0F48-75F2-115BD3CA360B}"/>
              </a:ext>
            </a:extLst>
          </p:cNvPr>
          <p:cNvSpPr txBox="1"/>
          <p:nvPr/>
        </p:nvSpPr>
        <p:spPr>
          <a:xfrm>
            <a:off x="2315575" y="5447824"/>
            <a:ext cx="1535191" cy="246221"/>
          </a:xfrm>
          <a:prstGeom prst="rect">
            <a:avLst/>
          </a:prstGeom>
          <a:noFill/>
        </p:spPr>
        <p:txBody>
          <a:bodyPr wrap="square" rtlCol="0" anchor="ctr">
            <a:spAutoFit/>
          </a:bodyPr>
          <a:lstStyle/>
          <a:p>
            <a:pPr algn="ctr" fontAlgn="base">
              <a:spcBef>
                <a:spcPct val="0"/>
              </a:spcBef>
              <a:spcAft>
                <a:spcPct val="0"/>
              </a:spcAft>
              <a:buClr>
                <a:srgbClr val="D52B1E"/>
              </a:buClr>
              <a:defRPr/>
            </a:pPr>
            <a:r>
              <a:rPr kumimoji="0" lang="en-US" sz="1000" b="1" i="0" u="none" strike="noStrike" kern="0" cap="none" spc="0" normalizeH="0" baseline="0" noProof="0">
                <a:ln>
                  <a:noFill/>
                </a:ln>
                <a:solidFill>
                  <a:schemeClr val="bg1"/>
                </a:solidFill>
                <a:effectLst/>
                <a:uLnTx/>
                <a:uFillTx/>
                <a:latin typeface="Arial"/>
                <a:ea typeface="+mn-ea"/>
                <a:cs typeface="+mn-cs"/>
              </a:rPr>
              <a:t>TZP 5, 10, 15 mg QW</a:t>
            </a:r>
          </a:p>
        </p:txBody>
      </p:sp>
      <p:sp>
        <p:nvSpPr>
          <p:cNvPr id="41" name="TextBox 40">
            <a:extLst>
              <a:ext uri="{FF2B5EF4-FFF2-40B4-BE49-F238E27FC236}">
                <a16:creationId xmlns:a16="http://schemas.microsoft.com/office/drawing/2014/main" id="{02795B79-D836-0915-23D9-826F1E3F704E}"/>
              </a:ext>
            </a:extLst>
          </p:cNvPr>
          <p:cNvSpPr txBox="1"/>
          <p:nvPr/>
        </p:nvSpPr>
        <p:spPr>
          <a:xfrm>
            <a:off x="2319616" y="5717243"/>
            <a:ext cx="718466" cy="246221"/>
          </a:xfrm>
          <a:prstGeom prst="rect">
            <a:avLst/>
          </a:prstGeom>
          <a:noFill/>
        </p:spPr>
        <p:txBody>
          <a:bodyPr wrap="none" rtlCol="0">
            <a:spAutoFit/>
          </a:bodyPr>
          <a:lstStyle/>
          <a:p>
            <a:pPr algn="ctr" fontAlgn="base">
              <a:spcBef>
                <a:spcPct val="0"/>
              </a:spcBef>
              <a:spcAft>
                <a:spcPct val="0"/>
              </a:spcAft>
              <a:buClr>
                <a:srgbClr val="D52B1E"/>
              </a:buClr>
              <a:defRPr/>
            </a:pPr>
            <a:r>
              <a:rPr kumimoji="0" lang="en-US" sz="1000" b="1" i="0" u="none" strike="noStrike" kern="0" cap="none" spc="0" normalizeH="0" baseline="0" noProof="0">
                <a:ln>
                  <a:noFill/>
                </a:ln>
                <a:effectLst/>
                <a:uLnTx/>
                <a:uFillTx/>
                <a:latin typeface="Arial"/>
                <a:ea typeface="+mn-ea"/>
                <a:cs typeface="+mn-cs"/>
              </a:rPr>
              <a:t>PBO QW</a:t>
            </a:r>
            <a:endParaRPr lang="en-US" sz="1000"/>
          </a:p>
        </p:txBody>
      </p:sp>
      <p:sp>
        <p:nvSpPr>
          <p:cNvPr id="42" name="Rounded Rectangle 78">
            <a:extLst>
              <a:ext uri="{FF2B5EF4-FFF2-40B4-BE49-F238E27FC236}">
                <a16:creationId xmlns:a16="http://schemas.microsoft.com/office/drawing/2014/main" id="{5B69E594-4B45-D194-F76B-EB9498794292}"/>
              </a:ext>
            </a:extLst>
          </p:cNvPr>
          <p:cNvSpPr/>
          <p:nvPr/>
        </p:nvSpPr>
        <p:spPr>
          <a:xfrm>
            <a:off x="4324442" y="5455510"/>
            <a:ext cx="1552825" cy="246221"/>
          </a:xfrm>
          <a:prstGeom prst="roundRect">
            <a:avLst>
              <a:gd name="adj" fmla="val 50000"/>
            </a:avLst>
          </a:prstGeom>
          <a:solidFill>
            <a:srgbClr val="263F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80">
            <a:extLst>
              <a:ext uri="{FF2B5EF4-FFF2-40B4-BE49-F238E27FC236}">
                <a16:creationId xmlns:a16="http://schemas.microsoft.com/office/drawing/2014/main" id="{EF11007D-BE7D-20DE-7C34-94C1AEC04CC5}"/>
              </a:ext>
            </a:extLst>
          </p:cNvPr>
          <p:cNvSpPr/>
          <p:nvPr/>
        </p:nvSpPr>
        <p:spPr>
          <a:xfrm>
            <a:off x="4310011" y="5720902"/>
            <a:ext cx="789876" cy="246221"/>
          </a:xfrm>
          <a:prstGeom prst="roundRect">
            <a:avLst>
              <a:gd name="adj" fmla="val 50000"/>
            </a:avLst>
          </a:prstGeom>
          <a:solidFill>
            <a:srgbClr val="B6B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01E94C60-A16B-A30E-E6A2-8127696F41AB}"/>
              </a:ext>
            </a:extLst>
          </p:cNvPr>
          <p:cNvSpPr txBox="1"/>
          <p:nvPr/>
        </p:nvSpPr>
        <p:spPr>
          <a:xfrm>
            <a:off x="4342072" y="5455293"/>
            <a:ext cx="1535195" cy="246221"/>
          </a:xfrm>
          <a:prstGeom prst="rect">
            <a:avLst/>
          </a:prstGeom>
          <a:noFill/>
        </p:spPr>
        <p:txBody>
          <a:bodyPr wrap="square" rtlCol="0" anchor="ctr">
            <a:spAutoFit/>
          </a:bodyPr>
          <a:lstStyle/>
          <a:p>
            <a:pPr algn="ctr" fontAlgn="base">
              <a:spcBef>
                <a:spcPct val="0"/>
              </a:spcBef>
              <a:spcAft>
                <a:spcPct val="0"/>
              </a:spcAft>
              <a:buClr>
                <a:srgbClr val="D52B1E"/>
              </a:buClr>
              <a:defRPr/>
            </a:pPr>
            <a:r>
              <a:rPr kumimoji="0" lang="en-US" sz="1000" b="1" i="0" u="none" strike="noStrike" kern="0" cap="none" spc="0" normalizeH="0" baseline="0" noProof="0">
                <a:ln>
                  <a:noFill/>
                </a:ln>
                <a:solidFill>
                  <a:schemeClr val="bg1"/>
                </a:solidFill>
                <a:effectLst/>
                <a:uLnTx/>
                <a:uFillTx/>
                <a:latin typeface="Arial"/>
                <a:ea typeface="+mn-ea"/>
                <a:cs typeface="+mn-cs"/>
              </a:rPr>
              <a:t>TZP 10, 15 mg QW</a:t>
            </a:r>
          </a:p>
        </p:txBody>
      </p:sp>
      <p:sp>
        <p:nvSpPr>
          <p:cNvPr id="45" name="TextBox 44">
            <a:extLst>
              <a:ext uri="{FF2B5EF4-FFF2-40B4-BE49-F238E27FC236}">
                <a16:creationId xmlns:a16="http://schemas.microsoft.com/office/drawing/2014/main" id="{56A90CCF-A4EE-A138-8312-B09B32A34BCB}"/>
              </a:ext>
            </a:extLst>
          </p:cNvPr>
          <p:cNvSpPr txBox="1"/>
          <p:nvPr/>
        </p:nvSpPr>
        <p:spPr>
          <a:xfrm>
            <a:off x="4346112" y="5720837"/>
            <a:ext cx="718466" cy="246221"/>
          </a:xfrm>
          <a:prstGeom prst="rect">
            <a:avLst/>
          </a:prstGeom>
          <a:noFill/>
        </p:spPr>
        <p:txBody>
          <a:bodyPr wrap="none" rtlCol="0">
            <a:spAutoFit/>
          </a:bodyPr>
          <a:lstStyle/>
          <a:p>
            <a:pPr algn="ctr" fontAlgn="base">
              <a:spcBef>
                <a:spcPct val="0"/>
              </a:spcBef>
              <a:spcAft>
                <a:spcPct val="0"/>
              </a:spcAft>
              <a:buClr>
                <a:srgbClr val="D52B1E"/>
              </a:buClr>
              <a:defRPr/>
            </a:pPr>
            <a:r>
              <a:rPr kumimoji="0" lang="en-US" sz="1000" b="1" i="0" u="none" strike="noStrike" kern="0" cap="none" spc="0" normalizeH="0" baseline="0" noProof="0">
                <a:ln>
                  <a:noFill/>
                </a:ln>
                <a:effectLst/>
                <a:uLnTx/>
                <a:uFillTx/>
                <a:latin typeface="Arial"/>
                <a:ea typeface="+mn-ea"/>
                <a:cs typeface="+mn-cs"/>
              </a:rPr>
              <a:t>PBO QW</a:t>
            </a:r>
            <a:endParaRPr lang="en-US" sz="1000"/>
          </a:p>
        </p:txBody>
      </p:sp>
      <p:sp>
        <p:nvSpPr>
          <p:cNvPr id="46" name="Rounded Rectangle 83">
            <a:extLst>
              <a:ext uri="{FF2B5EF4-FFF2-40B4-BE49-F238E27FC236}">
                <a16:creationId xmlns:a16="http://schemas.microsoft.com/office/drawing/2014/main" id="{EB26B71C-709F-EA97-E9CA-22DB941BF39A}"/>
              </a:ext>
            </a:extLst>
          </p:cNvPr>
          <p:cNvSpPr/>
          <p:nvPr/>
        </p:nvSpPr>
        <p:spPr>
          <a:xfrm>
            <a:off x="6207361" y="5459385"/>
            <a:ext cx="1784463" cy="246221"/>
          </a:xfrm>
          <a:prstGeom prst="roundRect">
            <a:avLst>
              <a:gd name="adj" fmla="val 50000"/>
            </a:avLst>
          </a:prstGeom>
          <a:solidFill>
            <a:srgbClr val="263F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84">
            <a:extLst>
              <a:ext uri="{FF2B5EF4-FFF2-40B4-BE49-F238E27FC236}">
                <a16:creationId xmlns:a16="http://schemas.microsoft.com/office/drawing/2014/main" id="{B4E7B466-B83F-29B2-F774-0AFB878AB229}"/>
              </a:ext>
            </a:extLst>
          </p:cNvPr>
          <p:cNvSpPr/>
          <p:nvPr/>
        </p:nvSpPr>
        <p:spPr>
          <a:xfrm>
            <a:off x="6192931" y="5724777"/>
            <a:ext cx="789876" cy="246221"/>
          </a:xfrm>
          <a:prstGeom prst="roundRect">
            <a:avLst>
              <a:gd name="adj" fmla="val 50000"/>
            </a:avLst>
          </a:prstGeom>
          <a:solidFill>
            <a:srgbClr val="B6B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B4A52C5-0C0A-736B-E721-59F9B77B7BD9}"/>
              </a:ext>
            </a:extLst>
          </p:cNvPr>
          <p:cNvSpPr txBox="1"/>
          <p:nvPr/>
        </p:nvSpPr>
        <p:spPr>
          <a:xfrm>
            <a:off x="6188888" y="5455293"/>
            <a:ext cx="1827744" cy="246221"/>
          </a:xfrm>
          <a:prstGeom prst="rect">
            <a:avLst/>
          </a:prstGeom>
          <a:noFill/>
        </p:spPr>
        <p:txBody>
          <a:bodyPr wrap="none" rtlCol="0" anchor="ctr">
            <a:spAutoFit/>
          </a:bodyPr>
          <a:lstStyle/>
          <a:p>
            <a:pPr algn="ctr" fontAlgn="base">
              <a:spcBef>
                <a:spcPct val="0"/>
              </a:spcBef>
              <a:spcAft>
                <a:spcPct val="0"/>
              </a:spcAft>
              <a:buClr>
                <a:srgbClr val="D52B1E"/>
              </a:buClr>
              <a:defRPr/>
            </a:pPr>
            <a:r>
              <a:rPr kumimoji="0" lang="en-US" sz="1000" b="1" i="0" u="none" strike="noStrike" kern="0" cap="none" spc="0" normalizeH="0" baseline="0" noProof="0">
                <a:ln>
                  <a:noFill/>
                </a:ln>
                <a:solidFill>
                  <a:schemeClr val="bg1"/>
                </a:solidFill>
                <a:effectLst/>
                <a:uLnTx/>
                <a:uFillTx/>
                <a:latin typeface="Arial"/>
                <a:ea typeface="+mn-ea"/>
                <a:cs typeface="+mn-cs"/>
              </a:rPr>
              <a:t>TZP MTD (10 or 15 mg) QW</a:t>
            </a:r>
          </a:p>
        </p:txBody>
      </p:sp>
      <p:sp>
        <p:nvSpPr>
          <p:cNvPr id="49" name="TextBox 48">
            <a:extLst>
              <a:ext uri="{FF2B5EF4-FFF2-40B4-BE49-F238E27FC236}">
                <a16:creationId xmlns:a16="http://schemas.microsoft.com/office/drawing/2014/main" id="{EC75C244-293E-4FBC-504F-1A2CD28059EB}"/>
              </a:ext>
            </a:extLst>
          </p:cNvPr>
          <p:cNvSpPr txBox="1"/>
          <p:nvPr/>
        </p:nvSpPr>
        <p:spPr>
          <a:xfrm>
            <a:off x="6238268" y="5724712"/>
            <a:ext cx="718466" cy="246221"/>
          </a:xfrm>
          <a:prstGeom prst="rect">
            <a:avLst/>
          </a:prstGeom>
          <a:noFill/>
        </p:spPr>
        <p:txBody>
          <a:bodyPr wrap="none" rtlCol="0">
            <a:spAutoFit/>
          </a:bodyPr>
          <a:lstStyle/>
          <a:p>
            <a:pPr algn="ctr" fontAlgn="base">
              <a:spcBef>
                <a:spcPct val="0"/>
              </a:spcBef>
              <a:spcAft>
                <a:spcPct val="0"/>
              </a:spcAft>
              <a:buClr>
                <a:srgbClr val="D52B1E"/>
              </a:buClr>
              <a:defRPr/>
            </a:pPr>
            <a:r>
              <a:rPr kumimoji="0" lang="en-US" sz="1000" b="1" i="0" u="none" strike="noStrike" kern="0" cap="none" spc="0" normalizeH="0" baseline="0" noProof="0">
                <a:ln>
                  <a:noFill/>
                </a:ln>
                <a:effectLst/>
                <a:uLnTx/>
                <a:uFillTx/>
                <a:latin typeface="Arial"/>
                <a:ea typeface="+mn-ea"/>
                <a:cs typeface="+mn-cs"/>
              </a:rPr>
              <a:t>PBO QW</a:t>
            </a:r>
            <a:endParaRPr lang="en-US" sz="1000"/>
          </a:p>
        </p:txBody>
      </p:sp>
      <p:sp>
        <p:nvSpPr>
          <p:cNvPr id="50" name="Rounded Rectangle 87">
            <a:extLst>
              <a:ext uri="{FF2B5EF4-FFF2-40B4-BE49-F238E27FC236}">
                <a16:creationId xmlns:a16="http://schemas.microsoft.com/office/drawing/2014/main" id="{143ACC29-5ACE-32AD-391D-8B534A4014E8}"/>
              </a:ext>
            </a:extLst>
          </p:cNvPr>
          <p:cNvSpPr/>
          <p:nvPr/>
        </p:nvSpPr>
        <p:spPr>
          <a:xfrm>
            <a:off x="8161369" y="5722496"/>
            <a:ext cx="789876" cy="246221"/>
          </a:xfrm>
          <a:prstGeom prst="roundRect">
            <a:avLst>
              <a:gd name="adj" fmla="val 50000"/>
            </a:avLst>
          </a:prstGeom>
          <a:solidFill>
            <a:srgbClr val="B6B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84153FCA-1D96-C236-AC7E-0A5911F59410}"/>
              </a:ext>
            </a:extLst>
          </p:cNvPr>
          <p:cNvSpPr txBox="1"/>
          <p:nvPr/>
        </p:nvSpPr>
        <p:spPr>
          <a:xfrm>
            <a:off x="8206706" y="5722431"/>
            <a:ext cx="718466" cy="246221"/>
          </a:xfrm>
          <a:prstGeom prst="rect">
            <a:avLst/>
          </a:prstGeom>
          <a:noFill/>
        </p:spPr>
        <p:txBody>
          <a:bodyPr wrap="none" rtlCol="0">
            <a:spAutoFit/>
          </a:bodyPr>
          <a:lstStyle/>
          <a:p>
            <a:pPr algn="ctr" fontAlgn="base">
              <a:spcBef>
                <a:spcPct val="0"/>
              </a:spcBef>
              <a:spcAft>
                <a:spcPct val="0"/>
              </a:spcAft>
              <a:buClr>
                <a:srgbClr val="D52B1E"/>
              </a:buClr>
              <a:defRPr/>
            </a:pPr>
            <a:r>
              <a:rPr kumimoji="0" lang="en-US" sz="1000" b="1" i="0" u="none" strike="noStrike" kern="0" cap="none" spc="0" normalizeH="0" baseline="0" noProof="0">
                <a:ln>
                  <a:noFill/>
                </a:ln>
                <a:effectLst/>
                <a:uLnTx/>
                <a:uFillTx/>
                <a:latin typeface="Arial"/>
                <a:ea typeface="+mn-ea"/>
                <a:cs typeface="+mn-cs"/>
              </a:rPr>
              <a:t>PBO QW</a:t>
            </a:r>
            <a:endParaRPr lang="en-US" sz="1000"/>
          </a:p>
        </p:txBody>
      </p:sp>
      <p:sp>
        <p:nvSpPr>
          <p:cNvPr id="52" name="Rounded Rectangle 89">
            <a:extLst>
              <a:ext uri="{FF2B5EF4-FFF2-40B4-BE49-F238E27FC236}">
                <a16:creationId xmlns:a16="http://schemas.microsoft.com/office/drawing/2014/main" id="{68BA3704-39A1-CAD0-9809-51098D9D6C46}"/>
              </a:ext>
            </a:extLst>
          </p:cNvPr>
          <p:cNvSpPr/>
          <p:nvPr/>
        </p:nvSpPr>
        <p:spPr>
          <a:xfrm>
            <a:off x="8175799" y="5455510"/>
            <a:ext cx="1784463" cy="246221"/>
          </a:xfrm>
          <a:prstGeom prst="roundRect">
            <a:avLst>
              <a:gd name="adj" fmla="val 50000"/>
            </a:avLst>
          </a:prstGeom>
          <a:solidFill>
            <a:srgbClr val="263F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C34936F-8859-80CE-CD8A-DF281BC31D01}"/>
              </a:ext>
            </a:extLst>
          </p:cNvPr>
          <p:cNvSpPr txBox="1"/>
          <p:nvPr/>
        </p:nvSpPr>
        <p:spPr>
          <a:xfrm>
            <a:off x="8148090" y="5455293"/>
            <a:ext cx="1827744" cy="246221"/>
          </a:xfrm>
          <a:prstGeom prst="rect">
            <a:avLst/>
          </a:prstGeom>
          <a:noFill/>
        </p:spPr>
        <p:txBody>
          <a:bodyPr wrap="none" rtlCol="0" anchor="ctr">
            <a:spAutoFit/>
          </a:bodyPr>
          <a:lstStyle/>
          <a:p>
            <a:pPr algn="ctr" fontAlgn="base">
              <a:spcBef>
                <a:spcPct val="0"/>
              </a:spcBef>
              <a:spcAft>
                <a:spcPct val="0"/>
              </a:spcAft>
              <a:buClr>
                <a:srgbClr val="D52B1E"/>
              </a:buClr>
              <a:defRPr/>
            </a:pPr>
            <a:r>
              <a:rPr kumimoji="0" lang="en-US" sz="1000" b="1" i="0" u="none" strike="noStrike" kern="0" cap="none" spc="0" normalizeH="0" baseline="0" noProof="0">
                <a:ln>
                  <a:noFill/>
                </a:ln>
                <a:solidFill>
                  <a:schemeClr val="bg1"/>
                </a:solidFill>
                <a:effectLst/>
                <a:uLnTx/>
                <a:uFillTx/>
                <a:latin typeface="Arial"/>
                <a:ea typeface="+mn-ea"/>
                <a:cs typeface="+mn-cs"/>
              </a:rPr>
              <a:t>TZP MTD (10 or 15 mg) QW</a:t>
            </a:r>
          </a:p>
        </p:txBody>
      </p:sp>
      <p:sp>
        <p:nvSpPr>
          <p:cNvPr id="54" name="Rounded Rectangle 91">
            <a:extLst>
              <a:ext uri="{FF2B5EF4-FFF2-40B4-BE49-F238E27FC236}">
                <a16:creationId xmlns:a16="http://schemas.microsoft.com/office/drawing/2014/main" id="{01AD87FD-4385-D282-174B-3D130A88FBA5}"/>
              </a:ext>
            </a:extLst>
          </p:cNvPr>
          <p:cNvSpPr/>
          <p:nvPr/>
        </p:nvSpPr>
        <p:spPr>
          <a:xfrm>
            <a:off x="10482195" y="5451559"/>
            <a:ext cx="1096802" cy="246221"/>
          </a:xfrm>
          <a:prstGeom prst="roundRect">
            <a:avLst>
              <a:gd name="adj" fmla="val 50000"/>
            </a:avLst>
          </a:prstGeom>
          <a:solidFill>
            <a:srgbClr val="263F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92">
            <a:extLst>
              <a:ext uri="{FF2B5EF4-FFF2-40B4-BE49-F238E27FC236}">
                <a16:creationId xmlns:a16="http://schemas.microsoft.com/office/drawing/2014/main" id="{A699ACD9-17E5-A882-DAC4-2F2FA068AE66}"/>
              </a:ext>
            </a:extLst>
          </p:cNvPr>
          <p:cNvSpPr/>
          <p:nvPr/>
        </p:nvSpPr>
        <p:spPr>
          <a:xfrm>
            <a:off x="10482195" y="5716951"/>
            <a:ext cx="1073216" cy="246221"/>
          </a:xfrm>
          <a:prstGeom prst="roundRect">
            <a:avLst>
              <a:gd name="adj" fmla="val 50000"/>
            </a:avLst>
          </a:prstGeom>
          <a:solidFill>
            <a:srgbClr val="D3BF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AC90A6A-567D-457E-C9D6-7B91F3EC0B46}"/>
              </a:ext>
            </a:extLst>
          </p:cNvPr>
          <p:cNvSpPr txBox="1"/>
          <p:nvPr/>
        </p:nvSpPr>
        <p:spPr>
          <a:xfrm>
            <a:off x="10684173" y="5447467"/>
            <a:ext cx="683199" cy="246221"/>
          </a:xfrm>
          <a:prstGeom prst="rect">
            <a:avLst/>
          </a:prstGeom>
          <a:noFill/>
        </p:spPr>
        <p:txBody>
          <a:bodyPr wrap="none" lIns="91440" tIns="45720" rIns="91440" bIns="45720" rtlCol="0" anchor="ctr">
            <a:spAutoFit/>
          </a:bodyPr>
          <a:lstStyle/>
          <a:p>
            <a:pPr algn="ctr" fontAlgn="base">
              <a:spcBef>
                <a:spcPct val="0"/>
              </a:spcBef>
              <a:spcAft>
                <a:spcPct val="0"/>
              </a:spcAft>
              <a:buClr>
                <a:srgbClr val="D52B1E"/>
              </a:buClr>
              <a:defRPr/>
            </a:pPr>
            <a:r>
              <a:rPr kumimoji="0" lang="en-US" sz="1000" b="1" i="0" u="none" strike="noStrike" kern="0" cap="none" spc="0" normalizeH="0" baseline="0" noProof="0">
                <a:ln>
                  <a:noFill/>
                </a:ln>
                <a:solidFill>
                  <a:schemeClr val="bg1"/>
                </a:solidFill>
                <a:effectLst/>
                <a:uLnTx/>
                <a:uFillTx/>
                <a:latin typeface="Arial"/>
                <a:ea typeface="+mn-ea"/>
                <a:cs typeface="+mn-cs"/>
              </a:rPr>
              <a:t>TZP </a:t>
            </a:r>
            <a:r>
              <a:rPr lang="en-US" sz="1000" b="1" kern="0">
                <a:solidFill>
                  <a:schemeClr val="bg1"/>
                </a:solidFill>
                <a:latin typeface="Arial"/>
              </a:rPr>
              <a:t>QW</a:t>
            </a:r>
            <a:endParaRPr kumimoji="0" lang="en-US" sz="1000" b="1" i="0" u="none" strike="noStrike" kern="0" cap="none" spc="0" normalizeH="0" baseline="0" noProof="0">
              <a:ln>
                <a:noFill/>
              </a:ln>
              <a:solidFill>
                <a:schemeClr val="bg1"/>
              </a:solidFill>
              <a:effectLst/>
              <a:uLnTx/>
              <a:uFillTx/>
              <a:latin typeface="Arial"/>
              <a:ea typeface="+mn-ea"/>
              <a:cs typeface="+mn-cs"/>
            </a:endParaRPr>
          </a:p>
        </p:txBody>
      </p:sp>
      <p:sp>
        <p:nvSpPr>
          <p:cNvPr id="57" name="TextBox 56">
            <a:extLst>
              <a:ext uri="{FF2B5EF4-FFF2-40B4-BE49-F238E27FC236}">
                <a16:creationId xmlns:a16="http://schemas.microsoft.com/office/drawing/2014/main" id="{A10B4418-A53A-D3F4-CF89-374022C9AE52}"/>
              </a:ext>
            </a:extLst>
          </p:cNvPr>
          <p:cNvSpPr txBox="1"/>
          <p:nvPr/>
        </p:nvSpPr>
        <p:spPr>
          <a:xfrm>
            <a:off x="10342495" y="5716886"/>
            <a:ext cx="1352865" cy="246221"/>
          </a:xfrm>
          <a:prstGeom prst="rect">
            <a:avLst/>
          </a:prstGeom>
          <a:noFill/>
        </p:spPr>
        <p:txBody>
          <a:bodyPr wrap="square" rtlCol="0">
            <a:spAutoFit/>
          </a:bodyPr>
          <a:lstStyle/>
          <a:p>
            <a:pPr algn="ctr" fontAlgn="base">
              <a:spcBef>
                <a:spcPct val="0"/>
              </a:spcBef>
              <a:spcAft>
                <a:spcPct val="0"/>
              </a:spcAft>
              <a:buClr>
                <a:srgbClr val="D52B1E"/>
              </a:buClr>
              <a:defRPr/>
            </a:pPr>
            <a:r>
              <a:rPr kumimoji="0" lang="en-US" sz="1000" b="1" i="0" u="none" strike="noStrike" kern="0" cap="none" spc="0" normalizeH="0" baseline="0" noProof="0" dirty="0">
                <a:ln>
                  <a:noFill/>
                </a:ln>
                <a:effectLst/>
                <a:uLnTx/>
                <a:uFillTx/>
                <a:latin typeface="Arial"/>
                <a:ea typeface="+mn-ea"/>
                <a:cs typeface="+mn-cs"/>
              </a:rPr>
              <a:t>SEMA QW</a:t>
            </a:r>
            <a:endParaRPr lang="en-US" sz="1000" dirty="0"/>
          </a:p>
        </p:txBody>
      </p:sp>
      <p:sp>
        <p:nvSpPr>
          <p:cNvPr id="58" name="Rounded Rectangle 96">
            <a:extLst>
              <a:ext uri="{FF2B5EF4-FFF2-40B4-BE49-F238E27FC236}">
                <a16:creationId xmlns:a16="http://schemas.microsoft.com/office/drawing/2014/main" id="{7558EFD7-8396-BCE5-E44B-F07D1C3EE489}"/>
              </a:ext>
            </a:extLst>
          </p:cNvPr>
          <p:cNvSpPr/>
          <p:nvPr/>
        </p:nvSpPr>
        <p:spPr>
          <a:xfrm>
            <a:off x="2297946" y="2965881"/>
            <a:ext cx="1669657" cy="601805"/>
          </a:xfrm>
          <a:prstGeom prst="roundRect">
            <a:avLst/>
          </a:prstGeom>
          <a:noFill/>
          <a:ln>
            <a:solidFill>
              <a:srgbClr val="D52B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1">
            <a:extLst>
              <a:ext uri="{FF2B5EF4-FFF2-40B4-BE49-F238E27FC236}">
                <a16:creationId xmlns:a16="http://schemas.microsoft.com/office/drawing/2014/main" id="{E0115D91-C90B-0021-5F4F-A77E64EB1DF0}"/>
              </a:ext>
            </a:extLst>
          </p:cNvPr>
          <p:cNvSpPr/>
          <p:nvPr/>
        </p:nvSpPr>
        <p:spPr>
          <a:xfrm>
            <a:off x="4255535" y="2965881"/>
            <a:ext cx="1669657" cy="601805"/>
          </a:xfrm>
          <a:prstGeom prst="roundRect">
            <a:avLst/>
          </a:prstGeom>
          <a:noFill/>
          <a:ln>
            <a:solidFill>
              <a:srgbClr val="D52B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2">
            <a:extLst>
              <a:ext uri="{FF2B5EF4-FFF2-40B4-BE49-F238E27FC236}">
                <a16:creationId xmlns:a16="http://schemas.microsoft.com/office/drawing/2014/main" id="{781504C0-0EF0-9BEB-13ED-EC46EFA882EC}"/>
              </a:ext>
            </a:extLst>
          </p:cNvPr>
          <p:cNvSpPr/>
          <p:nvPr/>
        </p:nvSpPr>
        <p:spPr>
          <a:xfrm>
            <a:off x="6264639" y="2965881"/>
            <a:ext cx="1669657" cy="601805"/>
          </a:xfrm>
          <a:prstGeom prst="roundRect">
            <a:avLst/>
          </a:prstGeom>
          <a:noFill/>
          <a:ln>
            <a:solidFill>
              <a:srgbClr val="D52B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
            <a:extLst>
              <a:ext uri="{FF2B5EF4-FFF2-40B4-BE49-F238E27FC236}">
                <a16:creationId xmlns:a16="http://schemas.microsoft.com/office/drawing/2014/main" id="{D4703504-369D-89E8-AB39-28D8DE178A79}"/>
              </a:ext>
            </a:extLst>
          </p:cNvPr>
          <p:cNvSpPr/>
          <p:nvPr/>
        </p:nvSpPr>
        <p:spPr>
          <a:xfrm>
            <a:off x="8260864" y="2965881"/>
            <a:ext cx="1669657" cy="601805"/>
          </a:xfrm>
          <a:prstGeom prst="roundRect">
            <a:avLst/>
          </a:prstGeom>
          <a:noFill/>
          <a:ln>
            <a:solidFill>
              <a:srgbClr val="D52B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12">
            <a:extLst>
              <a:ext uri="{FF2B5EF4-FFF2-40B4-BE49-F238E27FC236}">
                <a16:creationId xmlns:a16="http://schemas.microsoft.com/office/drawing/2014/main" id="{80478CFE-3047-143D-118C-5EAD63AB5EEE}"/>
              </a:ext>
            </a:extLst>
          </p:cNvPr>
          <p:cNvSpPr/>
          <p:nvPr/>
        </p:nvSpPr>
        <p:spPr>
          <a:xfrm>
            <a:off x="10218453" y="2965881"/>
            <a:ext cx="1669657" cy="601805"/>
          </a:xfrm>
          <a:prstGeom prst="roundRect">
            <a:avLst/>
          </a:prstGeom>
          <a:noFill/>
          <a:ln>
            <a:solidFill>
              <a:srgbClr val="D52B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14">
            <a:extLst>
              <a:ext uri="{FF2B5EF4-FFF2-40B4-BE49-F238E27FC236}">
                <a16:creationId xmlns:a16="http://schemas.microsoft.com/office/drawing/2014/main" id="{9C3CDA04-CA2B-6CA2-4680-CFFB7F1AF9EC}"/>
              </a:ext>
            </a:extLst>
          </p:cNvPr>
          <p:cNvSpPr/>
          <p:nvPr/>
        </p:nvSpPr>
        <p:spPr>
          <a:xfrm>
            <a:off x="2297946" y="3803007"/>
            <a:ext cx="1669657" cy="1578224"/>
          </a:xfrm>
          <a:prstGeom prst="roundRect">
            <a:avLst>
              <a:gd name="adj" fmla="val 8270"/>
            </a:avLst>
          </a:prstGeom>
          <a:noFill/>
          <a:ln>
            <a:solidFill>
              <a:srgbClr val="D52B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20">
            <a:extLst>
              <a:ext uri="{FF2B5EF4-FFF2-40B4-BE49-F238E27FC236}">
                <a16:creationId xmlns:a16="http://schemas.microsoft.com/office/drawing/2014/main" id="{E6B6E833-E32B-1222-3DF6-B51847C24F6E}"/>
              </a:ext>
            </a:extLst>
          </p:cNvPr>
          <p:cNvSpPr/>
          <p:nvPr/>
        </p:nvSpPr>
        <p:spPr>
          <a:xfrm>
            <a:off x="4255535" y="3803007"/>
            <a:ext cx="1669657" cy="601805"/>
          </a:xfrm>
          <a:prstGeom prst="roundRect">
            <a:avLst/>
          </a:prstGeom>
          <a:noFill/>
          <a:ln>
            <a:solidFill>
              <a:srgbClr val="D52B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21">
            <a:extLst>
              <a:ext uri="{FF2B5EF4-FFF2-40B4-BE49-F238E27FC236}">
                <a16:creationId xmlns:a16="http://schemas.microsoft.com/office/drawing/2014/main" id="{A831A6E3-EA48-6017-ACF6-3F50D201E4F4}"/>
              </a:ext>
            </a:extLst>
          </p:cNvPr>
          <p:cNvSpPr/>
          <p:nvPr/>
        </p:nvSpPr>
        <p:spPr>
          <a:xfrm>
            <a:off x="6264640" y="3803008"/>
            <a:ext cx="1669657" cy="618558"/>
          </a:xfrm>
          <a:prstGeom prst="roundRect">
            <a:avLst>
              <a:gd name="adj" fmla="val 6087"/>
            </a:avLst>
          </a:prstGeom>
          <a:noFill/>
          <a:ln>
            <a:solidFill>
              <a:srgbClr val="D52B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22">
            <a:extLst>
              <a:ext uri="{FF2B5EF4-FFF2-40B4-BE49-F238E27FC236}">
                <a16:creationId xmlns:a16="http://schemas.microsoft.com/office/drawing/2014/main" id="{E8368E85-B47D-11D6-3773-E50685392937}"/>
              </a:ext>
            </a:extLst>
          </p:cNvPr>
          <p:cNvSpPr/>
          <p:nvPr/>
        </p:nvSpPr>
        <p:spPr>
          <a:xfrm>
            <a:off x="8260866" y="3803006"/>
            <a:ext cx="1669657" cy="1280160"/>
          </a:xfrm>
          <a:prstGeom prst="roundRect">
            <a:avLst/>
          </a:prstGeom>
          <a:noFill/>
          <a:ln>
            <a:solidFill>
              <a:srgbClr val="D52B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26">
            <a:extLst>
              <a:ext uri="{FF2B5EF4-FFF2-40B4-BE49-F238E27FC236}">
                <a16:creationId xmlns:a16="http://schemas.microsoft.com/office/drawing/2014/main" id="{925D6C84-30DE-D74A-6889-F3661EBBCEDB}"/>
              </a:ext>
            </a:extLst>
          </p:cNvPr>
          <p:cNvSpPr/>
          <p:nvPr/>
        </p:nvSpPr>
        <p:spPr>
          <a:xfrm>
            <a:off x="10218455" y="3803007"/>
            <a:ext cx="1669657" cy="601805"/>
          </a:xfrm>
          <a:prstGeom prst="roundRect">
            <a:avLst/>
          </a:prstGeom>
          <a:noFill/>
          <a:ln>
            <a:solidFill>
              <a:srgbClr val="D52B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id="{53772CBA-62E9-A3C2-A9F8-35CF3ED5F780}"/>
              </a:ext>
            </a:extLst>
          </p:cNvPr>
          <p:cNvCxnSpPr>
            <a:cxnSpLocks/>
          </p:cNvCxnSpPr>
          <p:nvPr/>
        </p:nvCxnSpPr>
        <p:spPr>
          <a:xfrm>
            <a:off x="2126440" y="3268657"/>
            <a:ext cx="171506" cy="0"/>
          </a:xfrm>
          <a:prstGeom prst="line">
            <a:avLst/>
          </a:prstGeom>
          <a:ln w="22225">
            <a:solidFill>
              <a:srgbClr val="D52B1E"/>
            </a:solidFill>
            <a:tailEnd type="none" w="lg" len="lg"/>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B8BDA6D-C1F7-B1A6-8CA7-4010F8849750}"/>
              </a:ext>
            </a:extLst>
          </p:cNvPr>
          <p:cNvCxnSpPr>
            <a:cxnSpLocks/>
          </p:cNvCxnSpPr>
          <p:nvPr/>
        </p:nvCxnSpPr>
        <p:spPr>
          <a:xfrm>
            <a:off x="2126440" y="4308795"/>
            <a:ext cx="171506" cy="0"/>
          </a:xfrm>
          <a:prstGeom prst="line">
            <a:avLst/>
          </a:prstGeom>
          <a:ln w="22225">
            <a:solidFill>
              <a:srgbClr val="D52B1E"/>
            </a:solidFill>
            <a:tailEnd type="none" w="lg" len="lg"/>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55030AF-0340-BB8F-3877-152C2DB1DD2F}"/>
              </a:ext>
            </a:extLst>
          </p:cNvPr>
          <p:cNvCxnSpPr>
            <a:cxnSpLocks/>
          </p:cNvCxnSpPr>
          <p:nvPr/>
        </p:nvCxnSpPr>
        <p:spPr>
          <a:xfrm>
            <a:off x="2086206" y="3954687"/>
            <a:ext cx="216000" cy="0"/>
          </a:xfrm>
          <a:prstGeom prst="line">
            <a:avLst/>
          </a:prstGeom>
          <a:ln w="22225">
            <a:solidFill>
              <a:srgbClr val="D52B1E"/>
            </a:solidFill>
            <a:tailEnd type="none" w="lg" len="lg"/>
          </a:ln>
        </p:spPr>
        <p:style>
          <a:lnRef idx="1">
            <a:schemeClr val="accent1"/>
          </a:lnRef>
          <a:fillRef idx="0">
            <a:schemeClr val="accent1"/>
          </a:fillRef>
          <a:effectRef idx="0">
            <a:schemeClr val="accent1"/>
          </a:effectRef>
          <a:fontRef idx="minor">
            <a:schemeClr val="tx1"/>
          </a:fontRef>
        </p:style>
      </p:cxnSp>
      <p:sp>
        <p:nvSpPr>
          <p:cNvPr id="71" name="Rounded Rectangle 64">
            <a:extLst>
              <a:ext uri="{FF2B5EF4-FFF2-40B4-BE49-F238E27FC236}">
                <a16:creationId xmlns:a16="http://schemas.microsoft.com/office/drawing/2014/main" id="{F9FF095D-EFE7-9A27-2A77-835B238D7A9F}"/>
              </a:ext>
            </a:extLst>
          </p:cNvPr>
          <p:cNvSpPr/>
          <p:nvPr/>
        </p:nvSpPr>
        <p:spPr>
          <a:xfrm>
            <a:off x="480233" y="5447467"/>
            <a:ext cx="1599104" cy="603336"/>
          </a:xfrm>
          <a:prstGeom prst="roundRect">
            <a:avLst>
              <a:gd name="adj" fmla="val 50000"/>
            </a:avLst>
          </a:prstGeom>
          <a:solidFill>
            <a:srgbClr val="D52B1E"/>
          </a:solidFill>
          <a:ln>
            <a:solidFill>
              <a:srgbClr val="D52B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9DCBBF7-132A-AA9E-DC4C-5224D9904424}"/>
              </a:ext>
            </a:extLst>
          </p:cNvPr>
          <p:cNvSpPr txBox="1"/>
          <p:nvPr/>
        </p:nvSpPr>
        <p:spPr>
          <a:xfrm>
            <a:off x="981133" y="5543819"/>
            <a:ext cx="1100747" cy="461665"/>
          </a:xfrm>
          <a:prstGeom prst="rect">
            <a:avLst/>
          </a:prstGeom>
          <a:noFill/>
        </p:spPr>
        <p:txBody>
          <a:bodyPr wrap="square" rtlCol="0">
            <a:spAutoFit/>
          </a:bodyPr>
          <a:lstStyle/>
          <a:p>
            <a:pPr algn="r"/>
            <a:r>
              <a:rPr lang="en-IN" sz="1200" b="1">
                <a:solidFill>
                  <a:schemeClr val="bg1"/>
                </a:solidFill>
              </a:rPr>
              <a:t>Intervention/treatment:</a:t>
            </a:r>
            <a:endParaRPr lang="en-US" sz="1400" b="1">
              <a:solidFill>
                <a:schemeClr val="bg1"/>
              </a:solidFill>
            </a:endParaRPr>
          </a:p>
        </p:txBody>
      </p:sp>
      <p:cxnSp>
        <p:nvCxnSpPr>
          <p:cNvPr id="73" name="Straight Connector 72">
            <a:extLst>
              <a:ext uri="{FF2B5EF4-FFF2-40B4-BE49-F238E27FC236}">
                <a16:creationId xmlns:a16="http://schemas.microsoft.com/office/drawing/2014/main" id="{134BB1D6-D0E1-BF7E-337A-524987818D0D}"/>
              </a:ext>
            </a:extLst>
          </p:cNvPr>
          <p:cNvCxnSpPr>
            <a:cxnSpLocks/>
          </p:cNvCxnSpPr>
          <p:nvPr/>
        </p:nvCxnSpPr>
        <p:spPr>
          <a:xfrm>
            <a:off x="2087255" y="5686642"/>
            <a:ext cx="87714" cy="0"/>
          </a:xfrm>
          <a:prstGeom prst="line">
            <a:avLst/>
          </a:prstGeom>
          <a:ln w="22225">
            <a:solidFill>
              <a:srgbClr val="D52B1E"/>
            </a:solidFill>
            <a:tailEnd type="none" w="lg" len="lg"/>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674F846-587E-676D-A19B-2EDF8CFD4283}"/>
              </a:ext>
            </a:extLst>
          </p:cNvPr>
          <p:cNvCxnSpPr>
            <a:cxnSpLocks/>
          </p:cNvCxnSpPr>
          <p:nvPr/>
        </p:nvCxnSpPr>
        <p:spPr>
          <a:xfrm>
            <a:off x="2165632" y="5381231"/>
            <a:ext cx="0" cy="589702"/>
          </a:xfrm>
          <a:prstGeom prst="line">
            <a:avLst/>
          </a:prstGeom>
          <a:ln w="22225">
            <a:solidFill>
              <a:srgbClr val="D52B1E"/>
            </a:solidFill>
            <a:tailEnd type="none" w="lg" len="lg"/>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79ADD033-CFBB-186B-DE54-B4B97C42738F}"/>
              </a:ext>
            </a:extLst>
          </p:cNvPr>
          <p:cNvSpPr txBox="1"/>
          <p:nvPr/>
        </p:nvSpPr>
        <p:spPr>
          <a:xfrm>
            <a:off x="10621694" y="3252569"/>
            <a:ext cx="865943"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
                <a:srgbClr val="D52B1E"/>
              </a:buClr>
              <a:buSzTx/>
              <a:buFontTx/>
              <a:buNone/>
              <a:tabLst/>
              <a:defRPr/>
            </a:pPr>
            <a:r>
              <a:rPr lang="en-US" sz="1200">
                <a:latin typeface="Arial" panose="020B0604020202020204" pitchFamily="34" charset="0"/>
                <a:cs typeface="Arial" panose="020B0604020202020204" pitchFamily="34" charset="0"/>
              </a:rPr>
              <a:t>(Ongoing)</a:t>
            </a:r>
            <a:endParaRPr kumimoji="0" lang="en-US" sz="12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05ADBF90-7B9D-5F88-4324-7254EE9B4908}"/>
              </a:ext>
            </a:extLst>
          </p:cNvPr>
          <p:cNvSpPr txBox="1"/>
          <p:nvPr/>
        </p:nvSpPr>
        <p:spPr>
          <a:xfrm>
            <a:off x="8273159" y="4354327"/>
            <a:ext cx="1645920"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
                <a:srgbClr val="D52B1E"/>
              </a:buClr>
              <a:buSzTx/>
              <a:buFontTx/>
              <a:buNone/>
              <a:tabLst/>
              <a:defRPr/>
            </a:pPr>
            <a:r>
              <a:rPr kumimoji="0" lang="en-US" sz="1000" b="0" i="0" u="none" strike="noStrike" kern="0" cap="none" spc="0" normalizeH="0" baseline="0" noProof="0">
                <a:ln>
                  <a:noFill/>
                </a:ln>
                <a:effectLst/>
                <a:uLnTx/>
                <a:uFillTx/>
                <a:latin typeface="Arial" charset="0"/>
                <a:ea typeface="+mn-ea"/>
                <a:cs typeface="+mn-cs"/>
              </a:rPr>
              <a:t>(36 weeks open-</a:t>
            </a:r>
            <a:r>
              <a:rPr lang="en-US" sz="1000" kern="0">
                <a:latin typeface="Arial" charset="0"/>
              </a:rPr>
              <a:t>label treatment followed by 52 weeks double-blind treatment)</a:t>
            </a:r>
            <a:endParaRPr kumimoji="0" lang="en-US" sz="1000" b="0" i="0" u="none" strike="noStrike" kern="0" cap="none" spc="0" normalizeH="0" baseline="0" noProof="0">
              <a:ln>
                <a:noFill/>
              </a:ln>
              <a:effectLst/>
              <a:uLnTx/>
              <a:uFillTx/>
              <a:latin typeface="Arial" charset="0"/>
              <a:ea typeface="+mn-ea"/>
              <a:cs typeface="+mn-cs"/>
            </a:endParaRPr>
          </a:p>
        </p:txBody>
      </p:sp>
      <p:sp>
        <p:nvSpPr>
          <p:cNvPr id="79" name="Text Placeholder 78">
            <a:extLst>
              <a:ext uri="{FF2B5EF4-FFF2-40B4-BE49-F238E27FC236}">
                <a16:creationId xmlns:a16="http://schemas.microsoft.com/office/drawing/2014/main" id="{626F80F2-35D1-4A34-13D3-F253F68AC160}"/>
              </a:ext>
            </a:extLst>
          </p:cNvPr>
          <p:cNvSpPr>
            <a:spLocks noGrp="1"/>
          </p:cNvSpPr>
          <p:nvPr>
            <p:ph type="body" sz="quarter" idx="13"/>
          </p:nvPr>
        </p:nvSpPr>
        <p:spPr>
          <a:xfrm>
            <a:off x="624197" y="5836511"/>
            <a:ext cx="10954800" cy="648000"/>
          </a:xfrm>
        </p:spPr>
        <p:txBody>
          <a:bodyPr/>
          <a:lstStyle/>
          <a:p>
            <a:r>
              <a:rPr lang="en-US" dirty="0"/>
              <a:t>Abbreviations and references are listed in speaker notes section below. </a:t>
            </a:r>
          </a:p>
          <a:p>
            <a:endParaRPr lang="en-IN" dirty="0"/>
          </a:p>
        </p:txBody>
      </p:sp>
      <p:sp>
        <p:nvSpPr>
          <p:cNvPr id="80" name="Text Placeholder 79">
            <a:extLst>
              <a:ext uri="{FF2B5EF4-FFF2-40B4-BE49-F238E27FC236}">
                <a16:creationId xmlns:a16="http://schemas.microsoft.com/office/drawing/2014/main" id="{29BB539F-26EA-3054-C1FC-4A206A8A52F2}"/>
              </a:ext>
            </a:extLst>
          </p:cNvPr>
          <p:cNvSpPr>
            <a:spLocks noGrp="1"/>
          </p:cNvSpPr>
          <p:nvPr>
            <p:ph type="body" sz="quarter" idx="14"/>
          </p:nvPr>
        </p:nvSpPr>
        <p:spPr>
          <a:xfrm>
            <a:off x="612775" y="777019"/>
            <a:ext cx="10955338" cy="255600"/>
          </a:xfrm>
        </p:spPr>
        <p:txBody>
          <a:bodyPr>
            <a:normAutofit fontScale="85000" lnSpcReduction="20000"/>
          </a:bodyPr>
          <a:lstStyle/>
          <a:p>
            <a:r>
              <a:rPr lang="en-US" dirty="0"/>
              <a:t>Phase 3 Global Clinical Trials Overview</a:t>
            </a:r>
            <a:endParaRPr lang="en-IN" dirty="0"/>
          </a:p>
        </p:txBody>
      </p:sp>
      <p:sp>
        <p:nvSpPr>
          <p:cNvPr id="77" name="Title 76">
            <a:extLst>
              <a:ext uri="{FF2B5EF4-FFF2-40B4-BE49-F238E27FC236}">
                <a16:creationId xmlns:a16="http://schemas.microsoft.com/office/drawing/2014/main" id="{3C7460B1-135D-1FC4-6B5E-AB2B62ED284F}"/>
              </a:ext>
            </a:extLst>
          </p:cNvPr>
          <p:cNvSpPr>
            <a:spLocks noGrp="1"/>
          </p:cNvSpPr>
          <p:nvPr>
            <p:ph type="title"/>
          </p:nvPr>
        </p:nvSpPr>
        <p:spPr>
          <a:xfrm>
            <a:off x="599298" y="-265306"/>
            <a:ext cx="10956113" cy="986400"/>
          </a:xfrm>
        </p:spPr>
        <p:txBody>
          <a:bodyPr/>
          <a:lstStyle/>
          <a:p>
            <a:r>
              <a:rPr lang="en-US" sz="3600" dirty="0">
                <a:solidFill>
                  <a:schemeClr val="accent5">
                    <a:lumMod val="75000"/>
                  </a:schemeClr>
                </a:solidFill>
                <a:latin typeface="+mn-lt"/>
              </a:rPr>
              <a:t>SURMOUNT: Tirzepatide in People With Obesity</a:t>
            </a:r>
            <a:endParaRPr lang="en-IN" sz="3600" dirty="0">
              <a:solidFill>
                <a:schemeClr val="accent5">
                  <a:lumMod val="75000"/>
                </a:schemeClr>
              </a:solidFill>
              <a:latin typeface="+mn-lt"/>
            </a:endParaRPr>
          </a:p>
        </p:txBody>
      </p:sp>
      <p:sp>
        <p:nvSpPr>
          <p:cNvPr id="12" name="Rettangolo 11">
            <a:extLst>
              <a:ext uri="{FF2B5EF4-FFF2-40B4-BE49-F238E27FC236}">
                <a16:creationId xmlns:a16="http://schemas.microsoft.com/office/drawing/2014/main" id="{469D9901-6D91-9D15-B5A9-35745709B644}"/>
              </a:ext>
            </a:extLst>
          </p:cNvPr>
          <p:cNvSpPr/>
          <p:nvPr/>
        </p:nvSpPr>
        <p:spPr>
          <a:xfrm>
            <a:off x="2111093" y="1672668"/>
            <a:ext cx="1959120" cy="440381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ustDataLst>
      <p:tags r:id="rId1"/>
    </p:custDataLst>
    <p:extLst>
      <p:ext uri="{BB962C8B-B14F-4D97-AF65-F5344CB8AC3E}">
        <p14:creationId xmlns:p14="http://schemas.microsoft.com/office/powerpoint/2010/main" val="1813435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p:cNvSpPr>
            <a:spLocks noGrp="1"/>
          </p:cNvSpPr>
          <p:nvPr>
            <p:ph type="title"/>
          </p:nvPr>
        </p:nvSpPr>
        <p:spPr>
          <a:xfrm>
            <a:off x="640080" y="325369"/>
            <a:ext cx="4368602" cy="1956841"/>
          </a:xfrm>
        </p:spPr>
        <p:txBody>
          <a:bodyPr vert="horz" lIns="91440" tIns="45720" rIns="91440" bIns="45720" rtlCol="0" anchor="b">
            <a:normAutofit/>
          </a:bodyPr>
          <a:lstStyle/>
          <a:p>
            <a:pPr>
              <a:lnSpc>
                <a:spcPct val="90000"/>
              </a:lnSpc>
            </a:pPr>
            <a:r>
              <a:rPr lang="en-US" sz="2600"/>
              <a:t>Tirzepatide in Obesity Management: Real-World Multicenter Study by the Italian Society of  Obesity Campania Region</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ttangolo 6"/>
          <p:cNvSpPr/>
          <p:nvPr/>
        </p:nvSpPr>
        <p:spPr>
          <a:xfrm>
            <a:off x="640080" y="2872899"/>
            <a:ext cx="4243589"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dirty="0"/>
              <a:t>The </a:t>
            </a:r>
            <a:r>
              <a:rPr lang="en-US" sz="2200" dirty="0">
                <a:highlight>
                  <a:srgbClr val="FFFF00"/>
                </a:highlight>
              </a:rPr>
              <a:t>aim</a:t>
            </a:r>
            <a:r>
              <a:rPr lang="en-US" sz="2200" dirty="0"/>
              <a:t> was to evaluate </a:t>
            </a:r>
            <a:r>
              <a:rPr lang="en-US" sz="2200" dirty="0">
                <a:highlight>
                  <a:srgbClr val="FFFF00"/>
                </a:highlight>
              </a:rPr>
              <a:t>the short-term effects of </a:t>
            </a:r>
            <a:r>
              <a:rPr lang="en-US" sz="2200" dirty="0" err="1">
                <a:highlight>
                  <a:srgbClr val="FFFF00"/>
                </a:highlight>
              </a:rPr>
              <a:t>tirzepatide</a:t>
            </a:r>
            <a:r>
              <a:rPr lang="en-US" sz="2200" dirty="0">
                <a:highlight>
                  <a:srgbClr val="FFFF00"/>
                </a:highlight>
              </a:rPr>
              <a:t> 2.5 mg and 5.0 mg</a:t>
            </a:r>
            <a:r>
              <a:rPr lang="en-US" sz="2200" dirty="0"/>
              <a:t> on </a:t>
            </a:r>
            <a:r>
              <a:rPr lang="en-US" sz="2200" dirty="0">
                <a:highlight>
                  <a:srgbClr val="FFFF00"/>
                </a:highlight>
              </a:rPr>
              <a:t>weight changes </a:t>
            </a:r>
            <a:r>
              <a:rPr lang="en-US" sz="2200" dirty="0"/>
              <a:t>and </a:t>
            </a:r>
            <a:r>
              <a:rPr lang="en-US" sz="2200" dirty="0">
                <a:highlight>
                  <a:srgbClr val="FFFF00"/>
                </a:highlight>
              </a:rPr>
              <a:t>modifications in metabolic parameters</a:t>
            </a:r>
            <a:r>
              <a:rPr lang="en-US" sz="2200" dirty="0"/>
              <a:t> in adults with obesity, in a </a:t>
            </a:r>
            <a:r>
              <a:rPr lang="en-US" sz="2200" dirty="0">
                <a:highlight>
                  <a:srgbClr val="FFFF00"/>
                </a:highlight>
              </a:rPr>
              <a:t>real-world outpatient setting</a:t>
            </a:r>
            <a:r>
              <a:rPr lang="en-US" sz="2200" dirty="0"/>
              <a:t>, and to assess its tolerability profile at these initial doses</a:t>
            </a:r>
          </a:p>
        </p:txBody>
      </p:sp>
      <p:pic>
        <p:nvPicPr>
          <p:cNvPr id="4" name="Immagine 3" descr="Immagine che contiene disegno, cartone animato, illustrazione&#10;&#10;Descrizione generata automaticamente">
            <a:extLst>
              <a:ext uri="{FF2B5EF4-FFF2-40B4-BE49-F238E27FC236}">
                <a16:creationId xmlns:a16="http://schemas.microsoft.com/office/drawing/2014/main" id="{F4255F6A-A161-67B9-6EFE-9AA6E208FB1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767" r="21019"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515314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p:cNvSpPr>
            <a:spLocks noGrp="1"/>
          </p:cNvSpPr>
          <p:nvPr>
            <p:ph type="title"/>
          </p:nvPr>
        </p:nvSpPr>
        <p:spPr>
          <a:xfrm>
            <a:off x="640080" y="325369"/>
            <a:ext cx="4368602" cy="1956841"/>
          </a:xfrm>
        </p:spPr>
        <p:txBody>
          <a:bodyPr vert="horz" lIns="91440" tIns="45720" rIns="91440" bIns="45720" rtlCol="0" anchor="b">
            <a:normAutofit/>
          </a:bodyPr>
          <a:lstStyle/>
          <a:p>
            <a:pPr>
              <a:lnSpc>
                <a:spcPct val="90000"/>
              </a:lnSpc>
            </a:pPr>
            <a:r>
              <a:rPr lang="en-US" sz="2600"/>
              <a:t>Tirzepatide in Obesity Management: Real-World Multicenter Study by the Italian Society of  Obesity Campania Region</a:t>
            </a:r>
          </a:p>
        </p:txBody>
      </p:sp>
      <p:sp>
        <p:nvSpPr>
          <p:cNvPr id="1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ttangolo 9"/>
          <p:cNvSpPr/>
          <p:nvPr/>
        </p:nvSpPr>
        <p:spPr>
          <a:xfrm>
            <a:off x="640080" y="2872899"/>
            <a:ext cx="4243589"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dirty="0"/>
              <a:t>Methods: </a:t>
            </a:r>
            <a:r>
              <a:rPr lang="en-US" sz="2200" dirty="0">
                <a:highlight>
                  <a:srgbClr val="FFFF00"/>
                </a:highlight>
              </a:rPr>
              <a:t>Retrospective, multicenter study </a:t>
            </a:r>
            <a:r>
              <a:rPr lang="en-US" sz="2200" dirty="0"/>
              <a:t>included </a:t>
            </a:r>
            <a:r>
              <a:rPr lang="en-US" sz="2200" dirty="0">
                <a:highlight>
                  <a:srgbClr val="FFFF00"/>
                </a:highlight>
              </a:rPr>
              <a:t>adults with obesity and without T2DM who were prescribed </a:t>
            </a:r>
            <a:r>
              <a:rPr lang="en-US" sz="2200" dirty="0" err="1">
                <a:highlight>
                  <a:srgbClr val="FFFF00"/>
                </a:highlight>
              </a:rPr>
              <a:t>tirzepatide</a:t>
            </a:r>
            <a:r>
              <a:rPr lang="en-US" sz="2200" dirty="0">
                <a:highlight>
                  <a:srgbClr val="FFFF00"/>
                </a:highlight>
              </a:rPr>
              <a:t> </a:t>
            </a:r>
            <a:r>
              <a:rPr lang="en-US" sz="2200" dirty="0"/>
              <a:t>for weight management. Data were collected retrospectively from multiple outpatient clinics across Italy between January and June 2025. </a:t>
            </a:r>
          </a:p>
        </p:txBody>
      </p:sp>
      <p:pic>
        <p:nvPicPr>
          <p:cNvPr id="4" name="Immagine 3" descr="Immagine che contiene persona, alluce, Caviglia, Arto&#10;&#10;Descrizione generata automaticamente">
            <a:extLst>
              <a:ext uri="{FF2B5EF4-FFF2-40B4-BE49-F238E27FC236}">
                <a16:creationId xmlns:a16="http://schemas.microsoft.com/office/drawing/2014/main" id="{BFF0BDA9-F645-5679-6300-6CD66A8C8EF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40571"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084137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SRC_TAGID" val="847563de-da6a-4825-bbc8-c839ef2119ae"/>
</p:tagLst>
</file>

<file path=ppt/tags/tag2.xml><?xml version="1.0" encoding="utf-8"?>
<p:tagLst xmlns:a="http://schemas.openxmlformats.org/drawingml/2006/main" xmlns:r="http://schemas.openxmlformats.org/officeDocument/2006/relationships" xmlns:p="http://schemas.openxmlformats.org/presentationml/2006/main">
  <p:tag name="SLIDESRC_TAGID" val="847563de-da6a-4825-bbc8-c839ef2119ae"/>
</p:tagLst>
</file>

<file path=ppt/tags/tag3.xml><?xml version="1.0" encoding="utf-8"?>
<p:tagLst xmlns:a="http://schemas.openxmlformats.org/drawingml/2006/main" xmlns:r="http://schemas.openxmlformats.org/officeDocument/2006/relationships" xmlns:p="http://schemas.openxmlformats.org/presentationml/2006/main">
  <p:tag name="SLIDESRC_TAGID" val="847563de-da6a-4825-bbc8-c839ef2119ae"/>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N 2020 Rebrand">
    <a:dk1>
      <a:srgbClr val="000000"/>
    </a:dk1>
    <a:lt1>
      <a:srgbClr val="FFFFFF"/>
    </a:lt1>
    <a:dk2>
      <a:srgbClr val="001965"/>
    </a:dk2>
    <a:lt2>
      <a:srgbClr val="CCC5BD"/>
    </a:lt2>
    <a:accent1>
      <a:srgbClr val="001965"/>
    </a:accent1>
    <a:accent2>
      <a:srgbClr val="005AD2"/>
    </a:accent2>
    <a:accent3>
      <a:srgbClr val="2A918B"/>
    </a:accent3>
    <a:accent4>
      <a:srgbClr val="EEA7BF"/>
    </a:accent4>
    <a:accent5>
      <a:srgbClr val="3B97DE"/>
    </a:accent5>
    <a:accent6>
      <a:srgbClr val="939AA7"/>
    </a:accent6>
    <a:hlink>
      <a:srgbClr val="005AD2"/>
    </a:hlink>
    <a:folHlink>
      <a:srgbClr val="3B97DE"/>
    </a:folHlink>
  </a:clrScheme>
  <a:fontScheme name="Apis for Office">
    <a:majorFont>
      <a:latin typeface="Apis For Office"/>
      <a:ea typeface=""/>
      <a:cs typeface=""/>
    </a:majorFont>
    <a:minorFont>
      <a:latin typeface="Apis For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N 2020 Rebrand">
    <a:dk1>
      <a:srgbClr val="000000"/>
    </a:dk1>
    <a:lt1>
      <a:srgbClr val="FFFFFF"/>
    </a:lt1>
    <a:dk2>
      <a:srgbClr val="001965"/>
    </a:dk2>
    <a:lt2>
      <a:srgbClr val="CCC5BD"/>
    </a:lt2>
    <a:accent1>
      <a:srgbClr val="001965"/>
    </a:accent1>
    <a:accent2>
      <a:srgbClr val="005AD2"/>
    </a:accent2>
    <a:accent3>
      <a:srgbClr val="2A918B"/>
    </a:accent3>
    <a:accent4>
      <a:srgbClr val="EEA7BF"/>
    </a:accent4>
    <a:accent5>
      <a:srgbClr val="3B97DE"/>
    </a:accent5>
    <a:accent6>
      <a:srgbClr val="939AA7"/>
    </a:accent6>
    <a:hlink>
      <a:srgbClr val="005AD2"/>
    </a:hlink>
    <a:folHlink>
      <a:srgbClr val="3B97DE"/>
    </a:folHlink>
  </a:clrScheme>
  <a:fontScheme name="Apis for Office">
    <a:majorFont>
      <a:latin typeface="Apis For Office"/>
      <a:ea typeface=""/>
      <a:cs typeface=""/>
    </a:majorFont>
    <a:minorFont>
      <a:latin typeface="Apis For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1476</TotalTime>
  <Words>4463</Words>
  <Application>Microsoft Macintosh PowerPoint</Application>
  <PresentationFormat>Widescreen</PresentationFormat>
  <Paragraphs>525</Paragraphs>
  <Slides>17</Slides>
  <Notes>9</Notes>
  <HiddenSlides>0</HiddenSlides>
  <MMClips>0</MMClips>
  <ScaleCrop>false</ScaleCrop>
  <HeadingPairs>
    <vt:vector size="6" baseType="variant">
      <vt:variant>
        <vt:lpstr>Caratteri utilizzati</vt:lpstr>
      </vt:variant>
      <vt:variant>
        <vt:i4>15</vt:i4>
      </vt:variant>
      <vt:variant>
        <vt:lpstr>Tema</vt:lpstr>
      </vt:variant>
      <vt:variant>
        <vt:i4>1</vt:i4>
      </vt:variant>
      <vt:variant>
        <vt:lpstr>Titoli diapositive</vt:lpstr>
      </vt:variant>
      <vt:variant>
        <vt:i4>17</vt:i4>
      </vt:variant>
    </vt:vector>
  </HeadingPairs>
  <TitlesOfParts>
    <vt:vector size="33" baseType="lpstr">
      <vt:lpstr>AdvOT8e81dcaa</vt:lpstr>
      <vt:lpstr>AdvTT1895a33e</vt:lpstr>
      <vt:lpstr>AdvTT1895a33e+03</vt:lpstr>
      <vt:lpstr>AdvTT1895a33e+fb</vt:lpstr>
      <vt:lpstr>AdvTT5d017813</vt:lpstr>
      <vt:lpstr>AdvTTe0754e31.B</vt:lpstr>
      <vt:lpstr>Apis For Office</vt:lpstr>
      <vt:lpstr>Arial</vt:lpstr>
      <vt:lpstr>Arial Narrow</vt:lpstr>
      <vt:lpstr>Calibri</vt:lpstr>
      <vt:lpstr>Calibri Light</vt:lpstr>
      <vt:lpstr>MyriadPro-Regular</vt:lpstr>
      <vt:lpstr>Segoe UI</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SURMOUNT: Tirzepatide in People With Obesity</vt:lpstr>
      <vt:lpstr>SURMOUNT: Tirzepatide in People With Obesity</vt:lpstr>
      <vt:lpstr>SURMOUNT: Tirzepatide in People With Obesity</vt:lpstr>
      <vt:lpstr>Tirzepatide in Obesity Management: Real-World Multicenter Study by the Italian Society of  Obesity Campania Region</vt:lpstr>
      <vt:lpstr>Tirzepatide in Obesity Management: Real-World Multicenter Study by the Italian Society of  Obesity Campania Region</vt:lpstr>
      <vt:lpstr>Tirzepatide in Obesity Management: Real-World Multicenter Study by the Italian Society of  Obesity Campania Region</vt:lpstr>
      <vt:lpstr>Presentazione standard di PowerPoint</vt:lpstr>
      <vt:lpstr>Changes in anthropometric and laboratory parameters from baseline to Tirzepatide 2.5 mg and 5.0 mg</vt:lpstr>
      <vt:lpstr>Percentage change in body weight after treatment with tirzepatide 2.5 mg and 5 mg </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Regia</dc:creator>
  <cp:lastModifiedBy>Microsoft Office User</cp:lastModifiedBy>
  <cp:revision>85</cp:revision>
  <dcterms:created xsi:type="dcterms:W3CDTF">2023-03-15T10:21:46Z</dcterms:created>
  <dcterms:modified xsi:type="dcterms:W3CDTF">2025-10-28T12:22:13Z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ad0b24d-6422-44b0-b3de-abb3a9e8c81a_Enabled">
    <vt:lpwstr>true</vt:lpwstr>
  </property>
  <property fmtid="{D5CDD505-2E9C-101B-9397-08002B2CF9AE}" pid="3" name="MSIP_Label_2ad0b24d-6422-44b0-b3de-abb3a9e8c81a_SetDate">
    <vt:lpwstr>2025-05-24T08:22:33Z</vt:lpwstr>
  </property>
  <property fmtid="{D5CDD505-2E9C-101B-9397-08002B2CF9AE}" pid="4" name="MSIP_Label_2ad0b24d-6422-44b0-b3de-abb3a9e8c81a_Method">
    <vt:lpwstr>Standard</vt:lpwstr>
  </property>
  <property fmtid="{D5CDD505-2E9C-101B-9397-08002B2CF9AE}" pid="5" name="MSIP_Label_2ad0b24d-6422-44b0-b3de-abb3a9e8c81a_Name">
    <vt:lpwstr>defa4170-0d19-0005-0004-bc88714345d2</vt:lpwstr>
  </property>
  <property fmtid="{D5CDD505-2E9C-101B-9397-08002B2CF9AE}" pid="6" name="MSIP_Label_2ad0b24d-6422-44b0-b3de-abb3a9e8c81a_SiteId">
    <vt:lpwstr>2fcfe26a-bb62-46b0-b1e3-28f9da0c45fd</vt:lpwstr>
  </property>
  <property fmtid="{D5CDD505-2E9C-101B-9397-08002B2CF9AE}" pid="7" name="MSIP_Label_2ad0b24d-6422-44b0-b3de-abb3a9e8c81a_ActionId">
    <vt:lpwstr>92f6078c-5000-4409-87ab-5e16b29627fe</vt:lpwstr>
  </property>
  <property fmtid="{D5CDD505-2E9C-101B-9397-08002B2CF9AE}" pid="8" name="MSIP_Label_2ad0b24d-6422-44b0-b3de-abb3a9e8c81a_ContentBits">
    <vt:lpwstr>0</vt:lpwstr>
  </property>
</Properties>
</file>